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80" r:id="rId3"/>
  </p:sldMasterIdLst>
  <p:sldIdLst>
    <p:sldId id="256" r:id="rId4"/>
    <p:sldId id="258" r:id="rId5"/>
    <p:sldId id="260" r:id="rId6"/>
    <p:sldId id="262" r:id="rId7"/>
    <p:sldId id="261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2714818-984F-4759-BF72-A33BDC1963BD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2714818-984F-4759-BF72-A33BDC1963BD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7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3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7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A.) Response 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B.) Response B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C.) Response 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2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D.) Response 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E.) Response 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5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1810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4120"/>
            <a:ext cx="8534400" cy="15290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Which solid has more volume?</a:t>
            </a:r>
          </a:p>
          <a:p>
            <a:r>
              <a:rPr lang="en-US" sz="3600" b="1" dirty="0" smtClean="0"/>
              <a:t>Show work as evidence.</a:t>
            </a:r>
            <a:endParaRPr lang="en-US" sz="3600" b="1" dirty="0"/>
          </a:p>
        </p:txBody>
      </p:sp>
      <p:pic>
        <p:nvPicPr>
          <p:cNvPr id="7174" name="Picture 6" descr="http://www.staff.vu.edu.au/mcaonline/units/measure/imagesmeas/padminis/pic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9000" cy="3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455128" cy="34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9" y="2737339"/>
            <a:ext cx="1207477" cy="330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99726"/>
              </p:ext>
            </p:extLst>
          </p:nvPr>
        </p:nvGraphicFramePr>
        <p:xfrm>
          <a:off x="381000" y="2743200"/>
          <a:ext cx="3386138" cy="69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3386138" cy="694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19509"/>
              </p:ext>
            </p:extLst>
          </p:nvPr>
        </p:nvGraphicFramePr>
        <p:xfrm>
          <a:off x="4878388" y="2590800"/>
          <a:ext cx="40370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1180800" imgH="203040" progId="Equation.DSMT4">
                  <p:embed/>
                </p:oleObj>
              </mc:Choice>
              <mc:Fallback>
                <p:oleObj name="Equation" r:id="rId7" imgW="11808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2590800"/>
                        <a:ext cx="40370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0536" y="6148070"/>
            <a:ext cx="622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The cylinder has more volume.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 Tiles Worksheet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80010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12 problems Find the Volume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69239"/>
              </p:ext>
            </p:extLst>
          </p:nvPr>
        </p:nvGraphicFramePr>
        <p:xfrm>
          <a:off x="228600" y="5029200"/>
          <a:ext cx="87391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3" imgW="2705040" imgH="393480" progId="Equation.DSMT4">
                  <p:embed/>
                </p:oleObj>
              </mc:Choice>
              <mc:Fallback>
                <p:oleObj name="Equation" r:id="rId3" imgW="2705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5029200"/>
                        <a:ext cx="8739188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0317"/>
              </p:ext>
            </p:extLst>
          </p:nvPr>
        </p:nvGraphicFramePr>
        <p:xfrm>
          <a:off x="304800" y="1981200"/>
          <a:ext cx="31178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5" imgW="965160" imgH="393480" progId="Equation.DSMT4">
                  <p:embed/>
                </p:oleObj>
              </mc:Choice>
              <mc:Fallback>
                <p:oleObj name="Equation" r:id="rId5" imgW="965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311785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91192"/>
              </p:ext>
            </p:extLst>
          </p:nvPr>
        </p:nvGraphicFramePr>
        <p:xfrm>
          <a:off x="4183680" y="2116138"/>
          <a:ext cx="450312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7" imgW="1269720" imgH="241200" progId="Equation.DSMT4">
                  <p:embed/>
                </p:oleObj>
              </mc:Choice>
              <mc:Fallback>
                <p:oleObj name="Equation" r:id="rId7" imgW="12697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680" y="2116138"/>
                        <a:ext cx="450312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2472"/>
              </p:ext>
            </p:extLst>
          </p:nvPr>
        </p:nvGraphicFramePr>
        <p:xfrm>
          <a:off x="4724400" y="3124200"/>
          <a:ext cx="336987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336987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7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78010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620000" cy="3276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Sheet</a:t>
            </a:r>
          </a:p>
          <a:p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 smtClean="0">
                <a:solidFill>
                  <a:srgbClr val="FF0066"/>
                </a:solidFill>
              </a:rPr>
              <a:t>Test </a:t>
            </a:r>
            <a:r>
              <a:rPr lang="en-US" sz="4800" b="1" dirty="0" smtClean="0">
                <a:solidFill>
                  <a:srgbClr val="FF0066"/>
                </a:solidFill>
              </a:rPr>
              <a:t>Friday!</a:t>
            </a:r>
            <a:endParaRPr lang="en-US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75467"/>
            <a:ext cx="845819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 volumes of two objects are equal if the areas of their corresponding cross sections are equal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56483" r="16828" b="25139"/>
          <a:stretch/>
        </p:blipFill>
        <p:spPr bwMode="auto">
          <a:xfrm>
            <a:off x="152400" y="2590800"/>
            <a:ext cx="8983323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4419600"/>
            <a:ext cx="8382000" cy="1918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These pieces maintain their SAME volume regardless of how they are moved.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06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60036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47931" r="58879" b="33586"/>
          <a:stretch/>
        </p:blipFill>
        <p:spPr bwMode="auto">
          <a:xfrm>
            <a:off x="228600" y="4038600"/>
            <a:ext cx="81145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The same volume formula applies whether it’s a </a:t>
            </a:r>
            <a:r>
              <a:rPr lang="en-US" sz="3200" b="1" dirty="0" smtClean="0">
                <a:solidFill>
                  <a:srgbClr val="00B0F0"/>
                </a:solidFill>
              </a:rPr>
              <a:t>right</a:t>
            </a:r>
            <a:r>
              <a:rPr lang="en-US" sz="3200" b="1" dirty="0" smtClean="0"/>
              <a:t> prism or an </a:t>
            </a:r>
            <a:r>
              <a:rPr lang="en-US" sz="3200" b="1" dirty="0" smtClean="0">
                <a:solidFill>
                  <a:srgbClr val="FF0000"/>
                </a:solidFill>
              </a:rPr>
              <a:t>oblique </a:t>
            </a:r>
            <a:r>
              <a:rPr lang="en-US" sz="3200" b="1" dirty="0" smtClean="0"/>
              <a:t>prism.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	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V 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Bh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 1</a:t>
            </a:r>
            <a:r>
              <a:rPr lang="en-US" sz="3600" b="1" dirty="0"/>
              <a:t>: Which solid has more </a:t>
            </a:r>
            <a:r>
              <a:rPr lang="en-US" sz="3600" b="1" dirty="0" smtClean="0"/>
              <a:t>volume? Use </a:t>
            </a:r>
            <a:r>
              <a:rPr lang="en-US" sz="3600" b="1" dirty="0" err="1" smtClean="0"/>
              <a:t>Cavalieri’s</a:t>
            </a:r>
            <a:r>
              <a:rPr lang="en-US" sz="3600" b="1" dirty="0" smtClean="0"/>
              <a:t> Principle.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495800" y="2438400"/>
            <a:ext cx="4495800" cy="3102223"/>
            <a:chOff x="3962400" y="2889931"/>
            <a:chExt cx="4122701" cy="2873051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39" y="2889931"/>
              <a:ext cx="3489959" cy="287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387334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 in.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4953000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96102" y="5008602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 in.</a:t>
              </a:r>
              <a:endParaRPr lang="en-US" sz="2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934200" y="5193268"/>
              <a:ext cx="76200" cy="64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010400" y="5193268"/>
              <a:ext cx="152400" cy="6453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934200" y="5181600"/>
              <a:ext cx="76200" cy="762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>
              <a:off x="5334000" y="4015740"/>
              <a:ext cx="1977342" cy="533400"/>
            </a:xfrm>
            <a:prstGeom prst="triangle">
              <a:avLst>
                <a:gd name="adj" fmla="val 536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133600"/>
            <a:ext cx="3532199" cy="3445133"/>
            <a:chOff x="762000" y="3048000"/>
            <a:chExt cx="2922599" cy="2987933"/>
          </a:xfrm>
        </p:grpSpPr>
        <p:sp>
          <p:nvSpPr>
            <p:cNvPr id="4" name="Cube 3"/>
            <p:cNvSpPr/>
            <p:nvPr/>
          </p:nvSpPr>
          <p:spPr>
            <a:xfrm>
              <a:off x="1371600" y="3048000"/>
              <a:ext cx="1828800" cy="25146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6400" y="5574268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0" y="5193268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41960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 in.</a:t>
              </a:r>
              <a:endParaRPr lang="en-US" sz="2400" b="1" dirty="0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1358241" y="30480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1371600" y="51054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828800" y="3505200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arallelogram 27"/>
            <p:cNvSpPr/>
            <p:nvPr/>
          </p:nvSpPr>
          <p:spPr>
            <a:xfrm>
              <a:off x="1360122" y="41148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43200" y="4114800"/>
              <a:ext cx="0" cy="14480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6200" y="53968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area of the cross sections are both 24in</a:t>
            </a:r>
            <a:r>
              <a:rPr lang="en-US" sz="28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</a:rPr>
              <a:t> and have the same height of 20, so the solids have the SAME volume.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 2:  </a:t>
            </a:r>
            <a:r>
              <a:rPr lang="en-US" sz="3600" b="1" dirty="0"/>
              <a:t>Which solid has more volume? Use </a:t>
            </a:r>
            <a:r>
              <a:rPr lang="en-US" sz="3600" b="1" dirty="0" err="1"/>
              <a:t>Cavalieri’s</a:t>
            </a:r>
            <a:r>
              <a:rPr lang="en-US" sz="3600" b="1" dirty="0"/>
              <a:t> Principle.</a:t>
            </a:r>
          </a:p>
        </p:txBody>
      </p:sp>
      <p:pic>
        <p:nvPicPr>
          <p:cNvPr id="9220" name="Picture 4" descr="http://hotmath.com/hotmath_help/topics/surface-area-of-a-prism/surface-area-of-a-prism-image00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6952" r="4502" b="10336"/>
          <a:stretch/>
        </p:blipFill>
        <p:spPr bwMode="auto">
          <a:xfrm>
            <a:off x="0" y="2286001"/>
            <a:ext cx="4968360" cy="23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00600" y="3200400"/>
            <a:ext cx="4114800" cy="2595265"/>
            <a:chOff x="4800600" y="3626822"/>
            <a:chExt cx="3714076" cy="2168843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514" y="3626822"/>
              <a:ext cx="2794210" cy="17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77144" y="5334000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6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4758311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6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11489" y="4758311"/>
              <a:ext cx="110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10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4730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area of the cross sections are both 36cm</a:t>
            </a:r>
            <a:r>
              <a:rPr lang="en-US" sz="28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</a:rPr>
              <a:t> and have the same height of 10, so the solids have the SAME volume.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3.  Find the volume to the nearest tenth.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90800"/>
            <a:ext cx="58674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18489"/>
              </p:ext>
            </p:extLst>
          </p:nvPr>
        </p:nvGraphicFramePr>
        <p:xfrm>
          <a:off x="701431" y="1892300"/>
          <a:ext cx="204176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4" imgW="482400" imgH="164880" progId="Equation.DSMT4">
                  <p:embed/>
                </p:oleObj>
              </mc:Choice>
              <mc:Fallback>
                <p:oleObj name="Equation" r:id="rId4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431" y="1892300"/>
                        <a:ext cx="204176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78964"/>
              </p:ext>
            </p:extLst>
          </p:nvPr>
        </p:nvGraphicFramePr>
        <p:xfrm>
          <a:off x="111124" y="2873375"/>
          <a:ext cx="3546476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6" imgW="838080" imgH="203040" progId="Equation.DSMT4">
                  <p:embed/>
                </p:oleObj>
              </mc:Choice>
              <mc:Fallback>
                <p:oleObj name="Equation" r:id="rId6" imgW="8380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4" y="2873375"/>
                        <a:ext cx="3546476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91697"/>
              </p:ext>
            </p:extLst>
          </p:nvPr>
        </p:nvGraphicFramePr>
        <p:xfrm>
          <a:off x="54267" y="4038600"/>
          <a:ext cx="710853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8" imgW="1054080" imgH="203040" progId="Equation.DSMT4">
                  <p:embed/>
                </p:oleObj>
              </mc:Choice>
              <mc:Fallback>
                <p:oleObj name="Equation" r:id="rId8" imgW="10540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7" y="4038600"/>
                        <a:ext cx="710853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7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0" y="2643570"/>
            <a:ext cx="5572971" cy="390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4.  Find the volume to the nearest tenth.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61685"/>
              </p:ext>
            </p:extLst>
          </p:nvPr>
        </p:nvGraphicFramePr>
        <p:xfrm>
          <a:off x="701431" y="1892300"/>
          <a:ext cx="204176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482400" imgH="164880" progId="Equation.DSMT4">
                  <p:embed/>
                </p:oleObj>
              </mc:Choice>
              <mc:Fallback>
                <p:oleObj name="Equation" r:id="rId4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431" y="1892300"/>
                        <a:ext cx="204176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56562"/>
              </p:ext>
            </p:extLst>
          </p:nvPr>
        </p:nvGraphicFramePr>
        <p:xfrm>
          <a:off x="192088" y="2927350"/>
          <a:ext cx="3384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6" imgW="799920" imgH="177480" progId="Equation.DSMT4">
                  <p:embed/>
                </p:oleObj>
              </mc:Choice>
              <mc:Fallback>
                <p:oleObj name="Equation" r:id="rId6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27350"/>
                        <a:ext cx="3384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42300"/>
              </p:ext>
            </p:extLst>
          </p:nvPr>
        </p:nvGraphicFramePr>
        <p:xfrm>
          <a:off x="0" y="3912585"/>
          <a:ext cx="4114800" cy="104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12585"/>
                        <a:ext cx="4114800" cy="104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559</TotalTime>
  <Words>207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Candara</vt:lpstr>
      <vt:lpstr>Century Gothic</vt:lpstr>
      <vt:lpstr>Symbol</vt:lpstr>
      <vt:lpstr>Times New Roman</vt:lpstr>
      <vt:lpstr>Waveform</vt:lpstr>
      <vt:lpstr>iRespondGraphMaster</vt:lpstr>
      <vt:lpstr>iRespondQuestionMaster</vt:lpstr>
      <vt:lpstr>Equation</vt:lpstr>
      <vt:lpstr> Warm up</vt:lpstr>
      <vt:lpstr>Cavalieri’s Principle</vt:lpstr>
      <vt:lpstr>Cavalieri’s Principle Examples</vt:lpstr>
      <vt:lpstr>Cavalieri’s Principle Examples</vt:lpstr>
      <vt:lpstr>Cavalieri’s Principle Examples</vt:lpstr>
      <vt:lpstr>Example 1: Which solid has more volume? Use Cavalieri’s Principle.</vt:lpstr>
      <vt:lpstr>Example 2:  Which solid has more volume? Use Cavalieri’s Principle.</vt:lpstr>
      <vt:lpstr>3.  Find the volume to the nearest tenth.</vt:lpstr>
      <vt:lpstr>4.  Find the volume to the nearest tenth.</vt:lpstr>
      <vt:lpstr>Versa Tiles Worksheet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Freeman</dc:creator>
  <cp:lastModifiedBy>Allison Chapman</cp:lastModifiedBy>
  <cp:revision>27</cp:revision>
  <dcterms:created xsi:type="dcterms:W3CDTF">2013-11-13T20:53:23Z</dcterms:created>
  <dcterms:modified xsi:type="dcterms:W3CDTF">2015-03-19T11:55:05Z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