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5"/>
  </p:notesMasterIdLst>
  <p:handoutMasterIdLst>
    <p:handoutMasterId r:id="rId26"/>
  </p:handoutMasterIdLst>
  <p:sldIdLst>
    <p:sldId id="257" r:id="rId4"/>
    <p:sldId id="256" r:id="rId5"/>
    <p:sldId id="258" r:id="rId6"/>
    <p:sldId id="259" r:id="rId7"/>
    <p:sldId id="268" r:id="rId8"/>
    <p:sldId id="274" r:id="rId9"/>
    <p:sldId id="269" r:id="rId10"/>
    <p:sldId id="261" r:id="rId11"/>
    <p:sldId id="275" r:id="rId12"/>
    <p:sldId id="270" r:id="rId13"/>
    <p:sldId id="262" r:id="rId14"/>
    <p:sldId id="276" r:id="rId15"/>
    <p:sldId id="271" r:id="rId16"/>
    <p:sldId id="267" r:id="rId17"/>
    <p:sldId id="277" r:id="rId18"/>
    <p:sldId id="263" r:id="rId19"/>
    <p:sldId id="266" r:id="rId20"/>
    <p:sldId id="272" r:id="rId21"/>
    <p:sldId id="273" r:id="rId22"/>
    <p:sldId id="265" r:id="rId23"/>
    <p:sldId id="264" r:id="rId24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B9FE0-A940-4F43-B8C0-6B9F3098402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290CD-81A9-476A-A33B-3B21FF896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03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7BCFC-1F9D-4BAC-8BDD-29A57EEABF97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745D0-AF8E-4D61-BFD4-0B8335CB5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0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745D0-AF8E-4D61-BFD4-0B8335CB51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DDD0-467D-4C49-8960-654D5BA0A67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2.jpe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31.wmf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 </a:t>
            </a:r>
            <a:r>
              <a:rPr lang="en-US" sz="4800" dirty="0" smtClean="0"/>
              <a:t>Warm 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04366"/>
            <a:ext cx="7315200" cy="3657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Translate (x – 9, y + 8)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B (-9, 12)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A (-12, -4)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000" dirty="0" smtClean="0"/>
              <a:t>T (22, -19)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92729" y="3228910"/>
            <a:ext cx="3070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 (-18, 20)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411" y="4282177"/>
            <a:ext cx="28440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 (-21, 4)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3488" y="5250359"/>
            <a:ext cx="29803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 (13, -11)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64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35714"/>
              </p:ext>
            </p:extLst>
          </p:nvPr>
        </p:nvGraphicFramePr>
        <p:xfrm>
          <a:off x="741363" y="2819400"/>
          <a:ext cx="7721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952200" imgH="253800" progId="Equation.DSMT4">
                  <p:embed/>
                </p:oleObj>
              </mc:Choice>
              <mc:Fallback>
                <p:oleObj name="Equation" r:id="rId3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363" y="2819400"/>
                        <a:ext cx="77216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4960423"/>
            <a:ext cx="3204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x and 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62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022316"/>
              </p:ext>
            </p:extLst>
          </p:nvPr>
        </p:nvGraphicFramePr>
        <p:xfrm>
          <a:off x="76200" y="2362200"/>
          <a:ext cx="34940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4" imgW="736560" imgH="253800" progId="Equation.DSMT4">
                  <p:embed/>
                </p:oleObj>
              </mc:Choice>
              <mc:Fallback>
                <p:oleObj name="Equation" r:id="rId4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" y="2362200"/>
                        <a:ext cx="349408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446125"/>
              </p:ext>
            </p:extLst>
          </p:nvPr>
        </p:nvGraphicFramePr>
        <p:xfrm>
          <a:off x="3400425" y="2286000"/>
          <a:ext cx="47529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6" imgW="965160" imgH="253800" progId="Equation.DSMT4">
                  <p:embed/>
                </p:oleObj>
              </mc:Choice>
              <mc:Fallback>
                <p:oleObj name="Equation" r:id="rId6" imgW="96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00425" y="2286000"/>
                        <a:ext cx="4752975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156718"/>
              </p:ext>
            </p:extLst>
          </p:nvPr>
        </p:nvGraphicFramePr>
        <p:xfrm>
          <a:off x="3352800" y="3657600"/>
          <a:ext cx="40640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8" imgW="825480" imgH="253800" progId="Equation.DSMT4">
                  <p:embed/>
                </p:oleObj>
              </mc:Choice>
              <mc:Fallback>
                <p:oleObj name="Equation" r:id="rId8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40640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87280"/>
              </p:ext>
            </p:extLst>
          </p:nvPr>
        </p:nvGraphicFramePr>
        <p:xfrm>
          <a:off x="3429000" y="4845050"/>
          <a:ext cx="37512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10" imgW="761760" imgH="253800" progId="Equation.DSMT4">
                  <p:embed/>
                </p:oleObj>
              </mc:Choice>
              <mc:Fallback>
                <p:oleObj name="Equation" r:id="rId10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375126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394291"/>
              </p:ext>
            </p:extLst>
          </p:nvPr>
        </p:nvGraphicFramePr>
        <p:xfrm>
          <a:off x="0" y="3657600"/>
          <a:ext cx="28321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12" imgW="596880" imgH="253800" progId="Equation.DSMT4">
                  <p:embed/>
                </p:oleObj>
              </mc:Choice>
              <mc:Fallback>
                <p:oleObj name="Equation" r:id="rId12" imgW="596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28321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62990"/>
              </p:ext>
            </p:extLst>
          </p:nvPr>
        </p:nvGraphicFramePr>
        <p:xfrm>
          <a:off x="136525" y="4892675"/>
          <a:ext cx="25304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14" imgW="533160" imgH="253800" progId="Equation.DSMT4">
                  <p:embed/>
                </p:oleObj>
              </mc:Choice>
              <mc:Fallback>
                <p:oleObj name="Equation" r:id="rId14" imgW="5331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4892675"/>
                        <a:ext cx="25304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07" name="Picture 39" descr="C:\Users\cee13931\AppData\Local\Microsoft\Windows\Temporary Internet Files\Content.IE5\OXLGL115\MC910215881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931" y="5638800"/>
            <a:ext cx="123706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80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856" y="2438400"/>
            <a:ext cx="4060288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285212"/>
              </p:ext>
            </p:extLst>
          </p:nvPr>
        </p:nvGraphicFramePr>
        <p:xfrm>
          <a:off x="20638" y="2819400"/>
          <a:ext cx="9163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38" y="2819400"/>
                        <a:ext cx="916305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6676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and change both signs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933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32066"/>
              </p:ext>
            </p:extLst>
          </p:nvPr>
        </p:nvGraphicFramePr>
        <p:xfrm>
          <a:off x="76200" y="2362200"/>
          <a:ext cx="3192462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3" imgW="672840" imgH="253800" progId="Equation.DSMT4">
                  <p:embed/>
                </p:oleObj>
              </mc:Choice>
              <mc:Fallback>
                <p:oleObj name="Equation" r:id="rId3" imgW="672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2362200"/>
                        <a:ext cx="3192462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615065"/>
              </p:ext>
            </p:extLst>
          </p:nvPr>
        </p:nvGraphicFramePr>
        <p:xfrm>
          <a:off x="4343400" y="2224087"/>
          <a:ext cx="53149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5" imgW="1079280" imgH="253800" progId="Equation.DSMT4">
                  <p:embed/>
                </p:oleObj>
              </mc:Choice>
              <mc:Fallback>
                <p:oleObj name="Equation" r:id="rId5" imgW="1079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2224087"/>
                        <a:ext cx="531495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00412"/>
              </p:ext>
            </p:extLst>
          </p:nvPr>
        </p:nvGraphicFramePr>
        <p:xfrm>
          <a:off x="3446463" y="3657600"/>
          <a:ext cx="387508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657600"/>
                        <a:ext cx="3875087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48182"/>
              </p:ext>
            </p:extLst>
          </p:nvPr>
        </p:nvGraphicFramePr>
        <p:xfrm>
          <a:off x="3387725" y="4845050"/>
          <a:ext cx="46894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9" imgW="952200" imgH="253800" progId="Equation.DSMT4">
                  <p:embed/>
                </p:oleObj>
              </mc:Choice>
              <mc:Fallback>
                <p:oleObj name="Equation" r:id="rId9" imgW="952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4845050"/>
                        <a:ext cx="468947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875300"/>
              </p:ext>
            </p:extLst>
          </p:nvPr>
        </p:nvGraphicFramePr>
        <p:xfrm>
          <a:off x="90488" y="3657600"/>
          <a:ext cx="265112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11" imgW="558720" imgH="253800" progId="Equation.DSMT4">
                  <p:embed/>
                </p:oleObj>
              </mc:Choice>
              <mc:Fallback>
                <p:oleObj name="Equation" r:id="rId11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657600"/>
                        <a:ext cx="2651125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405812"/>
              </p:ext>
            </p:extLst>
          </p:nvPr>
        </p:nvGraphicFramePr>
        <p:xfrm>
          <a:off x="55562" y="4892675"/>
          <a:ext cx="337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" y="4892675"/>
                        <a:ext cx="337343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C:\Users\cee13931\AppData\Local\Microsoft\Windows\Temporary Internet Files\Content.IE5\4HAFE38Z\MC900364598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692" y="5867400"/>
            <a:ext cx="1231892" cy="96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667000"/>
            <a:ext cx="4060288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44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33600" y="3352800"/>
            <a:ext cx="4572000" cy="26670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Classwork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Reflections Worksheet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polygon have?</a:t>
            </a:r>
            <a:endParaRPr lang="en-US" b="1" dirty="0"/>
          </a:p>
        </p:txBody>
      </p:sp>
      <p:sp>
        <p:nvSpPr>
          <p:cNvPr id="3" name="Isosceles Triangle 2"/>
          <p:cNvSpPr/>
          <p:nvPr/>
        </p:nvSpPr>
        <p:spPr>
          <a:xfrm>
            <a:off x="4267200" y="2743200"/>
            <a:ext cx="3657600" cy="315310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438400"/>
            <a:ext cx="0" cy="38100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429000"/>
            <a:ext cx="4648200" cy="2819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33800" y="3429000"/>
            <a:ext cx="4267200" cy="2819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0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991100" y="2590800"/>
            <a:ext cx="2209800" cy="396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shape have?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438400"/>
            <a:ext cx="0" cy="4267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38600" y="4577862"/>
            <a:ext cx="4419600" cy="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8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4457700" y="2819400"/>
            <a:ext cx="3276600" cy="3276600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Symmetry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b="1" dirty="0" smtClean="0"/>
              <a:t>How many lines of symmetry does the shape have?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596476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en-US" sz="8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2286000"/>
            <a:ext cx="0" cy="4267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81400" y="3810000"/>
            <a:ext cx="4876800" cy="1600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733800" y="3810000"/>
            <a:ext cx="4572000" cy="1600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595446" y="2590800"/>
            <a:ext cx="2819400" cy="3962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724400" y="2743200"/>
            <a:ext cx="2895600" cy="38100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30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01000" cy="1470025"/>
          </a:xfrm>
        </p:spPr>
        <p:txBody>
          <a:bodyPr/>
          <a:lstStyle/>
          <a:p>
            <a:r>
              <a:rPr lang="en-US" dirty="0" smtClean="0"/>
              <a:t>Review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5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44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05000" y="3282462"/>
            <a:ext cx="4953000" cy="26670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Classwork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Reflections by Hand Worksheet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0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Users\cee13931\AppData\Local\Microsoft\Windows\Temporary Internet Files\Content.IE5\OXLGL115\MC900449049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2016" b="1538"/>
          <a:stretch/>
        </p:blipFill>
        <p:spPr bwMode="auto">
          <a:xfrm>
            <a:off x="11723" y="0"/>
            <a:ext cx="9120554" cy="687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1828800"/>
            <a:ext cx="5024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Homework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059740"/>
            <a:ext cx="4788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Reflections &amp; Translations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71178">
            <a:off x="492858" y="5835411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hiller" pitchFamily="82" charset="0"/>
              </a:rPr>
              <a:t>Beware:  HW ahead</a:t>
            </a:r>
            <a:endParaRPr lang="en-US" sz="3600" b="1" dirty="0">
              <a:solidFill>
                <a:schemeClr val="bg1"/>
              </a:solidFill>
              <a:latin typeface="Chiller" pitchFamily="82" charset="0"/>
            </a:endParaRPr>
          </a:p>
        </p:txBody>
      </p:sp>
      <p:pic>
        <p:nvPicPr>
          <p:cNvPr id="13315" name="Picture 3" descr="C:\Users\cee13931\AppData\Local\Microsoft\Windows\Temporary Internet Files\Content.IE5\OXLGL115\MC9004362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2072"/>
            <a:ext cx="2298413" cy="14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8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C:\Users\cee13931\AppData\Local\Microsoft\Windows\Temporary Internet Files\Content.IE5\4HAFE38Z\MC9003049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32075"/>
            <a:ext cx="1812341" cy="16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83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48082"/>
              </p:ext>
            </p:extLst>
          </p:nvPr>
        </p:nvGraphicFramePr>
        <p:xfrm>
          <a:off x="381000" y="2819400"/>
          <a:ext cx="84440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819400"/>
                        <a:ext cx="8444026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7128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Change the sign of the y-value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45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255859"/>
              </p:ext>
            </p:extLst>
          </p:nvPr>
        </p:nvGraphicFramePr>
        <p:xfrm>
          <a:off x="457200" y="2286000"/>
          <a:ext cx="2890685" cy="373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3" imgW="609480" imgH="787320" progId="Equation.DSMT4">
                  <p:embed/>
                </p:oleObj>
              </mc:Choice>
              <mc:Fallback>
                <p:oleObj name="Equation" r:id="rId3" imgW="6094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286000"/>
                        <a:ext cx="2890685" cy="3733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66833"/>
              </p:ext>
            </p:extLst>
          </p:nvPr>
        </p:nvGraphicFramePr>
        <p:xfrm>
          <a:off x="3246438" y="2286000"/>
          <a:ext cx="45021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5" imgW="914400" imgH="253800" progId="Equation.DSMT4">
                  <p:embed/>
                </p:oleObj>
              </mc:Choice>
              <mc:Fallback>
                <p:oleObj name="Equation" r:id="rId5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6438" y="2286000"/>
                        <a:ext cx="450215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583639"/>
              </p:ext>
            </p:extLst>
          </p:nvPr>
        </p:nvGraphicFramePr>
        <p:xfrm>
          <a:off x="3154362" y="3657600"/>
          <a:ext cx="362743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7" imgW="736560" imgH="253800" progId="Equation.DSMT4">
                  <p:embed/>
                </p:oleObj>
              </mc:Choice>
              <mc:Fallback>
                <p:oleObj name="Equation" r:id="rId7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2" y="3657600"/>
                        <a:ext cx="362743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65499"/>
              </p:ext>
            </p:extLst>
          </p:nvPr>
        </p:nvGraphicFramePr>
        <p:xfrm>
          <a:off x="3200400" y="4800600"/>
          <a:ext cx="43148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9" imgW="876240" imgH="253800" progId="Equation.DSMT4">
                  <p:embed/>
                </p:oleObj>
              </mc:Choice>
              <mc:Fallback>
                <p:oleObj name="Equation" r:id="rId9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43148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5" name="Picture 39" descr="C:\Users\cee13931\AppData\Local\Microsoft\Windows\Temporary Internet Files\Content.IE5\QM7L0X5Y\MC90034720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114" y="5562600"/>
            <a:ext cx="1827886" cy="121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406096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08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03" y="381000"/>
            <a:ext cx="83820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y-axis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391243"/>
              </p:ext>
            </p:extLst>
          </p:nvPr>
        </p:nvGraphicFramePr>
        <p:xfrm>
          <a:off x="381000" y="2819400"/>
          <a:ext cx="84440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819400"/>
                        <a:ext cx="8444026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709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Change the sign of the x-value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62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200" dirty="0" smtClean="0"/>
              <a:t>Reflect across the y-axis</a:t>
            </a:r>
            <a:endParaRPr lang="en-US" sz="5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43151"/>
              </p:ext>
            </p:extLst>
          </p:nvPr>
        </p:nvGraphicFramePr>
        <p:xfrm>
          <a:off x="276225" y="2286000"/>
          <a:ext cx="325278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3" imgW="685800" imgH="787320" progId="Equation.DSMT4">
                  <p:embed/>
                </p:oleObj>
              </mc:Choice>
              <mc:Fallback>
                <p:oleObj name="Equation" r:id="rId3" imgW="6858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" y="2286000"/>
                        <a:ext cx="3252788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10064"/>
              </p:ext>
            </p:extLst>
          </p:nvPr>
        </p:nvGraphicFramePr>
        <p:xfrm>
          <a:off x="3424238" y="2286000"/>
          <a:ext cx="38147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5" imgW="774360" imgH="253800" progId="Equation.DSMT4">
                  <p:embed/>
                </p:oleObj>
              </mc:Choice>
              <mc:Fallback>
                <p:oleObj name="Equation" r:id="rId5" imgW="774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4238" y="2286000"/>
                        <a:ext cx="3814762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147202"/>
              </p:ext>
            </p:extLst>
          </p:nvPr>
        </p:nvGraphicFramePr>
        <p:xfrm>
          <a:off x="3325812" y="3657600"/>
          <a:ext cx="40655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2" y="3657600"/>
                        <a:ext cx="406558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5150"/>
              </p:ext>
            </p:extLst>
          </p:nvPr>
        </p:nvGraphicFramePr>
        <p:xfrm>
          <a:off x="3429000" y="4845050"/>
          <a:ext cx="41275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9" imgW="838080" imgH="253800" progId="Equation.DSMT4">
                  <p:embed/>
                </p:oleObj>
              </mc:Choice>
              <mc:Fallback>
                <p:oleObj name="Equation" r:id="rId9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41275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74" name="Picture 30" descr="C:\Users\cee13931\AppData\Local\Microsoft\Windows\Temporary Internet Files\Content.IE5\QM7L0X5Y\MC90043593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00" y="5694429"/>
            <a:ext cx="1231900" cy="119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9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03" y="381000"/>
            <a:ext cx="83820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the y-axis</a:t>
            </a:r>
            <a:endParaRPr lang="en-US" sz="5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406096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8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189</Words>
  <Application>Microsoft Office PowerPoint</Application>
  <PresentationFormat>On-screen Show (4:3)</PresentationFormat>
  <Paragraphs>41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Chiller</vt:lpstr>
      <vt:lpstr>Office Theme</vt:lpstr>
      <vt:lpstr>iRespondGraphMaster</vt:lpstr>
      <vt:lpstr>iRespondQuestionMaster</vt:lpstr>
      <vt:lpstr>Equation</vt:lpstr>
      <vt:lpstr>                 Warm up</vt:lpstr>
      <vt:lpstr>Review Homework</vt:lpstr>
      <vt:lpstr>Reflections</vt:lpstr>
      <vt:lpstr>Reflect across the x-axis</vt:lpstr>
      <vt:lpstr>Reflect across the x-axis</vt:lpstr>
      <vt:lpstr>Reflect across the x-axis</vt:lpstr>
      <vt:lpstr>Reflect across the y-axis</vt:lpstr>
      <vt:lpstr>Reflect across the y-axis</vt:lpstr>
      <vt:lpstr>Reflect across the y-axis</vt:lpstr>
      <vt:lpstr>Reflect across y = x</vt:lpstr>
      <vt:lpstr>Reflect across y = x</vt:lpstr>
      <vt:lpstr>Reflect across y = x</vt:lpstr>
      <vt:lpstr>Reflect across y = -x</vt:lpstr>
      <vt:lpstr>Reflect across y = -x</vt:lpstr>
      <vt:lpstr>Reflect across y = -x</vt:lpstr>
      <vt:lpstr>Classwork Reflections Worksheet</vt:lpstr>
      <vt:lpstr>Lines of Symmetry</vt:lpstr>
      <vt:lpstr>Lines of Symmetry</vt:lpstr>
      <vt:lpstr>Lines of Symmetry</vt:lpstr>
      <vt:lpstr>Classwork Reflections by Hand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</dc:title>
  <dc:creator>Emily Freeman</dc:creator>
  <cp:lastModifiedBy>Allison Chapman</cp:lastModifiedBy>
  <cp:revision>20</cp:revision>
  <cp:lastPrinted>2012-10-31T18:11:23Z</cp:lastPrinted>
  <dcterms:created xsi:type="dcterms:W3CDTF">2012-10-30T01:35:45Z</dcterms:created>
  <dcterms:modified xsi:type="dcterms:W3CDTF">2016-08-05T20:34:19Z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