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08" r:id="rId2"/>
    <p:sldMasterId id="2147483732" r:id="rId3"/>
    <p:sldMasterId id="2147483744" r:id="rId4"/>
    <p:sldMasterId id="2147483755" r:id="rId5"/>
    <p:sldMasterId id="2147483790" r:id="rId6"/>
    <p:sldMasterId id="2147483802" r:id="rId7"/>
  </p:sldMasterIdLst>
  <p:notesMasterIdLst>
    <p:notesMasterId r:id="rId18"/>
  </p:notesMasterIdLst>
  <p:handoutMasterIdLst>
    <p:handoutMasterId r:id="rId19"/>
  </p:handoutMasterIdLst>
  <p:sldIdLst>
    <p:sldId id="355" r:id="rId8"/>
    <p:sldId id="315" r:id="rId9"/>
    <p:sldId id="324" r:id="rId10"/>
    <p:sldId id="352" r:id="rId11"/>
    <p:sldId id="356" r:id="rId12"/>
    <p:sldId id="337" r:id="rId13"/>
    <p:sldId id="360" r:id="rId14"/>
    <p:sldId id="320" r:id="rId15"/>
    <p:sldId id="318" r:id="rId16"/>
    <p:sldId id="362" r:id="rId17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FF33CC"/>
    <a:srgbClr val="FF3300"/>
    <a:srgbClr val="FF6600"/>
    <a:srgbClr val="66FF99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6532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5512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7" rIns="93097" bIns="46547" numCol="1" anchor="t" anchorCtr="0" compatLnSpc="1">
            <a:prstTxWarp prst="textNoShape">
              <a:avLst/>
            </a:prstTxWarp>
          </a:bodyPr>
          <a:lstStyle>
            <a:lvl1pPr defTabSz="93142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541" y="0"/>
            <a:ext cx="3035511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7" rIns="93097" bIns="46547" numCol="1" anchor="t" anchorCtr="0" compatLnSpc="1">
            <a:prstTxWarp prst="textNoShape">
              <a:avLst/>
            </a:prstTxWarp>
          </a:bodyPr>
          <a:lstStyle>
            <a:lvl1pPr algn="r" defTabSz="93142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5074"/>
            <a:ext cx="3035512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7" rIns="93097" bIns="46547" numCol="1" anchor="b" anchorCtr="0" compatLnSpc="1">
            <a:prstTxWarp prst="textNoShape">
              <a:avLst/>
            </a:prstTxWarp>
          </a:bodyPr>
          <a:lstStyle>
            <a:lvl1pPr defTabSz="93142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541" y="8825074"/>
            <a:ext cx="3035511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7" rIns="93097" bIns="46547" numCol="1" anchor="b" anchorCtr="0" compatLnSpc="1">
            <a:prstTxWarp prst="textNoShape">
              <a:avLst/>
            </a:prstTxWarp>
          </a:bodyPr>
          <a:lstStyle>
            <a:lvl1pPr algn="r" defTabSz="931423">
              <a:defRPr sz="1200"/>
            </a:lvl1pPr>
          </a:lstStyle>
          <a:p>
            <a:pPr>
              <a:defRPr/>
            </a:pPr>
            <a:fld id="{51C99A89-5E06-4F2B-81EB-CEC4A15B0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51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5512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7" rIns="93097" bIns="46547" numCol="1" anchor="t" anchorCtr="0" compatLnSpc="1">
            <a:prstTxWarp prst="textNoShape">
              <a:avLst/>
            </a:prstTxWarp>
          </a:bodyPr>
          <a:lstStyle>
            <a:lvl1pPr defTabSz="93142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541" y="0"/>
            <a:ext cx="3035511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7" rIns="93097" bIns="46547" numCol="1" anchor="t" anchorCtr="0" compatLnSpc="1">
            <a:prstTxWarp prst="textNoShape">
              <a:avLst/>
            </a:prstTxWarp>
          </a:bodyPr>
          <a:lstStyle>
            <a:lvl1pPr algn="r" defTabSz="93142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3438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614" y="4413331"/>
            <a:ext cx="5134822" cy="418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7" rIns="93097" bIns="465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5074"/>
            <a:ext cx="3035512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7" rIns="93097" bIns="46547" numCol="1" anchor="b" anchorCtr="0" compatLnSpc="1">
            <a:prstTxWarp prst="textNoShape">
              <a:avLst/>
            </a:prstTxWarp>
          </a:bodyPr>
          <a:lstStyle>
            <a:lvl1pPr defTabSz="93142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541" y="8825074"/>
            <a:ext cx="3035511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7" tIns="46547" rIns="93097" bIns="46547" numCol="1" anchor="b" anchorCtr="0" compatLnSpc="1">
            <a:prstTxWarp prst="textNoShape">
              <a:avLst/>
            </a:prstTxWarp>
          </a:bodyPr>
          <a:lstStyle>
            <a:lvl1pPr algn="r" defTabSz="931423">
              <a:defRPr sz="1200"/>
            </a:lvl1pPr>
          </a:lstStyle>
          <a:p>
            <a:pPr>
              <a:defRPr/>
            </a:pPr>
            <a:fld id="{5F130B52-E628-4048-A71E-79674AA7E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46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509C1-7FAA-4AA5-BCA5-E105EA32C441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591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509C1-7FAA-4AA5-BCA5-E105EA32C44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5322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509C1-7FAA-4AA5-BCA5-E105EA32C441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14890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21AB-8D58-436A-86B2-BBAAEB784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FF47-B169-41CD-99B2-8EF65F5E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A647C-CF19-4E99-A125-B51BBFD63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7BB6-5E6F-4059-A6BB-1F06C08CE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92DBA-E87F-405C-9E94-43A7557A0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C7D2B-CF26-480B-A4E2-B8A09611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BF36-A801-4728-BF5C-E99CD6D7C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9D05B-5BDC-42A3-B084-CF036E7B7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B4AD-C696-459E-9817-50FCE498B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66AA-B6F0-42B0-BA86-DFA66C447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9F37-831A-47BA-8C10-F9C43EFBC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64AD-F341-423D-99F8-52C09A0DF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72F3-0A4C-4170-80B6-AFD007DD8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E67C8-BB4C-4095-8DB1-DA6F83E7C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A0EAD-805E-4D38-93CB-5609C06CDFD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22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71B37-00EC-4D46-9798-04D4E66EF5B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365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40EB1-8E2E-453D-9A88-221C9734DEB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984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407AE-F389-4148-AFDC-01AB2C4FCE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1217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B73CC-79CA-478B-B8F9-D6C1F2658F1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825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32228-D6AF-4C1E-B8D9-ECDEC62A0F8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801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6FBD0-FA3D-42A5-8658-A6F18DABE2C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157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D2AD1-675E-4943-9676-B00B2128DEA8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436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28E4E-05E6-40DE-8283-6F047D28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9448C-96A8-4A63-B971-12DBA58E141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869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DECA7-AFED-495F-A984-7F61CAB1F3B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8583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2C421-9BA3-4217-9319-AB2D41F243B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150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03D01A-B2B5-4756-A002-FABF66361445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6675CB-4A1E-4BEE-A942-10E09214772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3365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400ED7-A030-4EFF-B2C3-0AD0E35101E5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6FC3D2-57CA-4A68-8DA2-D018B21A261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3984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9799B9-61FF-4904-81A3-654307033627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3758CC-4EFF-4C3F-AFD3-271A862ACE4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3121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9A5C94-9BC0-4FFA-A388-B94DF5DC090A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DE70F4-418A-4342-B11E-DC3358BFD6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6825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12B033-499F-4227-B292-3E07484209FC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BF48AB-CBEC-4773-98B5-8FC11A1041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1801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AAF03E-D2C1-465C-9982-717B815157CF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DC19CC-D868-4684-977F-1A46244247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9157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9490AE9-3B89-4896-9DA5-114B10D310DA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F29A00-7A09-45F2-A4A2-1682337416D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74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60A2E-B4BD-4394-9A86-8D8B423D0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09F6BE-4C73-49F6-9A18-B63B06EE7E8F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FBE159-81DE-44DE-8814-4AC719774AE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4869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3F9407-1F9E-495F-8109-3CA3CD38387A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4BFC87-9C81-4ACF-BD98-966483C3D82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8583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4DB5C0-1E15-43C2-86C0-8E90B36891EB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F304FB-1993-4893-A1CA-0927D962E5D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5150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03D01A-B2B5-4756-A002-FABF66361445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6675CB-4A1E-4BEE-A942-10E09214772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3365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400ED7-A030-4EFF-B2C3-0AD0E35101E5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6FC3D2-57CA-4A68-8DA2-D018B21A261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3984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9799B9-61FF-4904-81A3-654307033627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3758CC-4EFF-4C3F-AFD3-271A862ACE4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3121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9A5C94-9BC0-4FFA-A388-B94DF5DC090A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DE70F4-418A-4342-B11E-DC3358BFD6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6825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12B033-499F-4227-B292-3E07484209FC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BF48AB-CBEC-4773-98B5-8FC11A1041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1801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AAF03E-D2C1-465C-9982-717B815157CF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DC19CC-D868-4684-977F-1A46244247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9157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9490AE9-3B89-4896-9DA5-114B10D310DA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F29A00-7A09-45F2-A4A2-1682337416D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74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1688-A977-4E4B-AD54-30AB1FBB5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09F6BE-4C73-49F6-9A18-B63B06EE7E8F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FBE159-81DE-44DE-8814-4AC719774AE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4869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3F9407-1F9E-495F-8109-3CA3CD38387A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4BFC87-9C81-4ACF-BD98-966483C3D82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8583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4DB5C0-1E15-43C2-86C0-8E90B36891EB}" type="datetimeFigureOut">
              <a:rPr lang="zh-CN" altLang="en-US"/>
              <a:pPr/>
              <a:t>2016/8/29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F304FB-1993-4893-A1CA-0927D962E5D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5150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7BB6-5E6F-4059-A6BB-1F06C08CE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92DBA-E87F-405C-9E94-43A7557A0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C7D2B-CF26-480B-A4E2-B8A09611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BF36-A801-4728-BF5C-E99CD6D7C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9D05B-5BDC-42A3-B084-CF036E7B7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B4AD-C696-459E-9817-50FCE498B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66AA-B6F0-42B0-BA86-DFA66C447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697C6-81FC-4FD4-8646-F05BA4291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9F37-831A-47BA-8C10-F9C43EFBC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72F3-0A4C-4170-80B6-AFD007DD8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E67C8-BB4C-4095-8DB1-DA6F83E7C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C000"/>
          </a:solidFill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90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1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7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27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73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62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0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25ABA-ED42-4DA3-87FB-592657F2A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927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5447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909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9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A65B7-CFB7-48F2-9D85-8C15ACC1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F1A01-CBB9-4994-87B6-DA1A60860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DFE266B-1D2A-46BC-8F8E-C94A2B6D3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zh-C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3EC6784-580E-406F-BABA-025585F85D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9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7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30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8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8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4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6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A6ADDD0-467D-4C49-8960-654D5BA0A67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8/29/2016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E94ED7F-80F0-4925-8D3C-3F12154E273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7279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/>
          <a:lstStyle/>
          <a:p>
            <a:pPr algn="l"/>
            <a:r>
              <a:rPr lang="en-US" sz="6000" b="1" dirty="0" smtClean="0"/>
              <a:t>If two chords are congruent, then their </a:t>
            </a:r>
            <a:r>
              <a:rPr lang="en-US" sz="6000" b="1" dirty="0"/>
              <a:t>corresponding arcs are </a:t>
            </a:r>
            <a:r>
              <a:rPr lang="en-US" sz="6000" b="1" dirty="0" smtClean="0"/>
              <a:t>congruent.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838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ee13931\AppData\Local\Microsoft\Windows\Temporary Internet Files\Content.IE5\4HAFE38Z\MC90005334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" y="25758"/>
            <a:ext cx="9144000" cy="689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97806" y="3276600"/>
            <a:ext cx="4572000" cy="2667000"/>
          </a:xfrm>
          <a:noFill/>
        </p:spPr>
        <p:txBody>
          <a:bodyPr>
            <a:noAutofit/>
          </a:bodyPr>
          <a:lstStyle/>
          <a:p>
            <a:r>
              <a:rPr lang="en-US" sz="5400" dirty="0" smtClean="0"/>
              <a:t>Homework: </a:t>
            </a:r>
            <a:br>
              <a:rPr lang="en-US" sz="5400" dirty="0" smtClean="0"/>
            </a:br>
            <a:r>
              <a:rPr lang="en-US" sz="5400" dirty="0" smtClean="0"/>
              <a:t>#1 - #</a:t>
            </a:r>
            <a:r>
              <a:rPr lang="en-US" sz="5400" dirty="0" smtClean="0"/>
              <a:t>18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1607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2743200" y="457200"/>
            <a:ext cx="3886200" cy="38862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3581400" y="762000"/>
            <a:ext cx="609600" cy="3505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5181600" y="762000"/>
            <a:ext cx="609600" cy="3505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2514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latin typeface="+mj-lt"/>
              </a:rPr>
              <a:t>8x – 7 </a:t>
            </a:r>
            <a:endParaRPr lang="en-US" sz="5400" b="1" dirty="0">
              <a:latin typeface="+mj-lt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81800" y="1905000"/>
            <a:ext cx="243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smtClean="0">
                <a:latin typeface="+mj-lt"/>
              </a:rPr>
              <a:t>3x </a:t>
            </a:r>
            <a:r>
              <a:rPr lang="en-US" sz="5400" b="1" dirty="0">
                <a:latin typeface="+mj-lt"/>
              </a:rPr>
              <a:t>+ 3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3581400" y="2438400"/>
            <a:ext cx="6096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5105400" y="2362200"/>
            <a:ext cx="685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304800" y="4297363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latin typeface="+mj-lt"/>
              </a:rPr>
              <a:t>8x – 7  </a:t>
            </a:r>
            <a:r>
              <a:rPr lang="en-US" sz="4800" b="1" dirty="0">
                <a:latin typeface="+mj-lt"/>
              </a:rPr>
              <a:t>= </a:t>
            </a:r>
            <a:r>
              <a:rPr lang="en-US" sz="4800" b="1" dirty="0" smtClean="0">
                <a:latin typeface="+mj-lt"/>
              </a:rPr>
              <a:t>3x </a:t>
            </a:r>
            <a:r>
              <a:rPr lang="en-US" sz="4800" b="1" dirty="0">
                <a:latin typeface="+mj-lt"/>
              </a:rPr>
              <a:t>+ </a:t>
            </a:r>
            <a:r>
              <a:rPr lang="en-US" sz="4800" b="1" dirty="0" smtClean="0">
                <a:latin typeface="+mj-lt"/>
              </a:rPr>
              <a:t>3</a:t>
            </a:r>
            <a:endParaRPr lang="en-US" sz="4800" b="1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229100" cy="1143000"/>
          </a:xfrm>
        </p:spPr>
        <p:txBody>
          <a:bodyPr/>
          <a:lstStyle/>
          <a:p>
            <a:pPr algn="l"/>
            <a:r>
              <a:rPr lang="en-US" b="1" dirty="0" smtClean="0"/>
              <a:t>Solve for x.</a:t>
            </a:r>
            <a:endParaRPr lang="en-US" b="1" dirty="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09600" y="5257800"/>
            <a:ext cx="335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latin typeface="+mj-lt"/>
              </a:rPr>
              <a:t>x </a:t>
            </a:r>
            <a:r>
              <a:rPr lang="en-US" sz="6000" b="1" dirty="0">
                <a:latin typeface="+mj-lt"/>
              </a:rPr>
              <a:t>=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o07an_1102praA_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68834"/>
            <a:ext cx="4175507" cy="394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289807" y="496025"/>
            <a:ext cx="4191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3200" algn="r"/>
                <a:tab pos="266700" algn="l"/>
                <a:tab pos="2146300" algn="l"/>
                <a:tab pos="3098800" algn="l"/>
                <a:tab pos="3263900" algn="r"/>
                <a:tab pos="3327400" algn="l"/>
                <a:tab pos="3352800" algn="l"/>
                <a:tab pos="5130800" algn="l"/>
                <a:tab pos="5943600" algn="r"/>
              </a:tabLst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Find </a:t>
            </a:r>
            <a:r>
              <a:rPr kumimoji="0" lang="en-US" sz="6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WX.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819668"/>
              </p:ext>
            </p:extLst>
          </p:nvPr>
        </p:nvGraphicFramePr>
        <p:xfrm>
          <a:off x="4559300" y="1604021"/>
          <a:ext cx="4376381" cy="959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Equation" r:id="rId4" imgW="927000" imgH="203040" progId="Equation.DSMT4">
                  <p:embed/>
                </p:oleObj>
              </mc:Choice>
              <mc:Fallback>
                <p:oleObj name="Equation" r:id="rId4" imgW="92700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1604021"/>
                        <a:ext cx="4376381" cy="959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950624"/>
              </p:ext>
            </p:extLst>
          </p:nvPr>
        </p:nvGraphicFramePr>
        <p:xfrm>
          <a:off x="5715000" y="2590800"/>
          <a:ext cx="2878337" cy="959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Equation" r:id="rId6" imgW="609480" imgH="203040" progId="Equation.DSMT4">
                  <p:embed/>
                </p:oleObj>
              </mc:Choice>
              <mc:Fallback>
                <p:oleObj name="Equation" r:id="rId6" imgW="6094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90800"/>
                        <a:ext cx="2878337" cy="959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640613"/>
              </p:ext>
            </p:extLst>
          </p:nvPr>
        </p:nvGraphicFramePr>
        <p:xfrm>
          <a:off x="6019800" y="3657600"/>
          <a:ext cx="193681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Equation" r:id="rId8" imgW="368280" imgH="203040" progId="Equation.DSMT4">
                  <p:embed/>
                </p:oleObj>
              </mc:Choice>
              <mc:Fallback>
                <p:oleObj name="Equation" r:id="rId8" imgW="3682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657600"/>
                        <a:ext cx="1936811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827450"/>
              </p:ext>
            </p:extLst>
          </p:nvPr>
        </p:nvGraphicFramePr>
        <p:xfrm>
          <a:off x="4229100" y="4762500"/>
          <a:ext cx="48053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Equation" r:id="rId10" imgW="799920" imgH="177480" progId="Equation.DSMT4">
                  <p:embed/>
                </p:oleObj>
              </mc:Choice>
              <mc:Fallback>
                <p:oleObj name="Equation" r:id="rId10" imgW="7999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4762500"/>
                        <a:ext cx="4805363" cy="1066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-1"/>
            <a:ext cx="3200400" cy="665301"/>
          </a:xfrm>
        </p:spPr>
        <p:txBody>
          <a:bodyPr/>
          <a:lstStyle/>
          <a:p>
            <a:pPr algn="l"/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800600" y="638890"/>
            <a:ext cx="168187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3200" algn="r"/>
                <a:tab pos="266700" algn="l"/>
                <a:tab pos="2146300" algn="l"/>
                <a:tab pos="3098800" algn="l"/>
                <a:tab pos="3263900" algn="r"/>
                <a:tab pos="3327400" algn="l"/>
                <a:tab pos="3352800" algn="l"/>
                <a:tab pos="5130800" algn="l"/>
                <a:tab pos="5943600" algn="r"/>
              </a:tabLst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Find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643999"/>
              </p:ext>
            </p:extLst>
          </p:nvPr>
        </p:nvGraphicFramePr>
        <p:xfrm>
          <a:off x="6535737" y="642937"/>
          <a:ext cx="1950527" cy="1011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3" imgW="342720" imgH="177480" progId="Equation.DSMT4">
                  <p:embed/>
                </p:oleObj>
              </mc:Choice>
              <mc:Fallback>
                <p:oleObj name="Equation" r:id="rId3" imgW="342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35737" y="642937"/>
                        <a:ext cx="1950527" cy="1011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143000"/>
            <a:ext cx="4038600" cy="512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019800" y="2438400"/>
            <a:ext cx="19784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130º</a:t>
            </a:r>
            <a:endParaRPr lang="en-US" sz="6600" b="1" dirty="0">
              <a:solidFill>
                <a:srgbClr val="FF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124200" cy="868362"/>
          </a:xfrm>
        </p:spPr>
        <p:txBody>
          <a:bodyPr/>
          <a:lstStyle/>
          <a:p>
            <a:pPr algn="l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Arc 15"/>
          <p:cNvSpPr>
            <a:spLocks/>
          </p:cNvSpPr>
          <p:nvPr/>
        </p:nvSpPr>
        <p:spPr bwMode="auto">
          <a:xfrm rot="19077656">
            <a:off x="7578562" y="377992"/>
            <a:ext cx="709744" cy="780142"/>
          </a:xfrm>
          <a:custGeom>
            <a:avLst/>
            <a:gdLst>
              <a:gd name="T0" fmla="*/ 0 w 21600"/>
              <a:gd name="T1" fmla="*/ 0 h 21600"/>
              <a:gd name="T2" fmla="*/ 204838311 w 21600"/>
              <a:gd name="T3" fmla="*/ 204838311 h 21600"/>
              <a:gd name="T4" fmla="*/ 0 w 21600"/>
              <a:gd name="T5" fmla="*/ 2048383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/>
          <a:lstStyle/>
          <a:p>
            <a:pPr algn="l"/>
            <a:r>
              <a:rPr lang="en-US" sz="6000" b="1" dirty="0" smtClean="0"/>
              <a:t>If two chords are congruent, then they are equidistant from the center.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1208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11150"/>
            <a:ext cx="9067800" cy="1524000"/>
          </a:xfrm>
        </p:spPr>
        <p:txBody>
          <a:bodyPr/>
          <a:lstStyle/>
          <a:p>
            <a:pPr algn="l" eaLnBrk="1" hangingPunct="1"/>
            <a:r>
              <a:rPr lang="en-US" sz="4000" smtClean="0">
                <a:solidFill>
                  <a:schemeClr val="tx1"/>
                </a:solidFill>
              </a:rPr>
              <a:t>In </a:t>
            </a:r>
            <a:r>
              <a:rPr lang="en-US" sz="4000" smtClean="0">
                <a:solidFill>
                  <a:schemeClr val="tx1"/>
                </a:solidFill>
                <a:sym typeface="Wingdings" pitchFamily="2" charset="2"/>
              </a:rPr>
              <a:t>K,  K is the midpoint of RE.  If    TY = -3x + 56 and US = 4x, find the length of TY.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533400" y="2286000"/>
            <a:ext cx="3048000" cy="31242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 flipV="1">
            <a:off x="762000" y="3048000"/>
            <a:ext cx="7620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4953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+mj-lt"/>
              </a:rPr>
              <a:t>Y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7200" y="2489200"/>
            <a:ext cx="3577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+mj-lt"/>
              </a:rPr>
              <a:t>T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429000" y="4470400"/>
            <a:ext cx="397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+mj-lt"/>
              </a:rPr>
              <a:t>S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985963" y="39243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1219200" y="3657600"/>
            <a:ext cx="1828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752600" y="3251200"/>
            <a:ext cx="439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+mj-lt"/>
              </a:rPr>
              <a:t>K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5143500" y="3553480"/>
            <a:ext cx="2971800" cy="104644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200" b="1" dirty="0">
                <a:latin typeface="+mj-lt"/>
              </a:rPr>
              <a:t>x = </a:t>
            </a:r>
            <a:r>
              <a:rPr lang="en-US" sz="6200" b="1" dirty="0" smtClean="0">
                <a:latin typeface="+mj-lt"/>
              </a:rPr>
              <a:t>8</a:t>
            </a:r>
            <a:endParaRPr lang="en-US" sz="6200" b="1" dirty="0">
              <a:latin typeface="+mj-lt"/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2590800" y="2362200"/>
            <a:ext cx="7620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 rot="-6662058">
            <a:off x="1168400" y="4051300"/>
            <a:ext cx="228600" cy="2413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 rot="-6662058">
            <a:off x="2749550" y="3498850"/>
            <a:ext cx="228600" cy="2413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400300" y="1828800"/>
            <a:ext cx="4475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+mj-lt"/>
              </a:rPr>
              <a:t>U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85800" y="3962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+mj-lt"/>
              </a:rPr>
              <a:t>R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971800" y="3276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+mj-lt"/>
              </a:rPr>
              <a:t>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236183"/>
              </p:ext>
            </p:extLst>
          </p:nvPr>
        </p:nvGraphicFramePr>
        <p:xfrm>
          <a:off x="4648200" y="1747837"/>
          <a:ext cx="372903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3" imgW="927000" imgH="177480" progId="Equation.DSMT4">
                  <p:embed/>
                </p:oleObj>
              </mc:Choice>
              <mc:Fallback>
                <p:oleObj name="Equation" r:id="rId3" imgW="92700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47837"/>
                        <a:ext cx="3729038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041777"/>
              </p:ext>
            </p:extLst>
          </p:nvPr>
        </p:nvGraphicFramePr>
        <p:xfrm>
          <a:off x="5440363" y="2636838"/>
          <a:ext cx="21447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5" imgW="533160" imgH="177480" progId="Equation.DSMT4">
                  <p:embed/>
                </p:oleObj>
              </mc:Choice>
              <mc:Fallback>
                <p:oleObj name="Equation" r:id="rId5" imgW="53316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363" y="2636838"/>
                        <a:ext cx="214471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162550" y="5242719"/>
            <a:ext cx="2971800" cy="104644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200" b="1" dirty="0" smtClean="0">
                <a:latin typeface="+mj-lt"/>
              </a:rPr>
              <a:t>TY </a:t>
            </a:r>
            <a:r>
              <a:rPr lang="en-US" sz="6200" b="1" dirty="0">
                <a:latin typeface="+mj-lt"/>
              </a:rPr>
              <a:t>=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1" grpId="0" animBg="1" autoUpdateAnimBg="0"/>
      <p:bldP spid="2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6629400"/>
          </a:xfrm>
        </p:spPr>
        <p:txBody>
          <a:bodyPr/>
          <a:lstStyle/>
          <a:p>
            <a:pPr algn="l"/>
            <a:r>
              <a:rPr lang="en-US" b="1" dirty="0" smtClean="0"/>
              <a:t>If a diameter is perpendicular to a chord, then it also bisects the chord.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000" b="1" i="1" dirty="0" smtClean="0"/>
              <a:t>This results in congruent arcs too.</a:t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>Sometimes, this creates a right triangle &amp; you’ll use Pythagorean Theorem.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6572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523081" y="76200"/>
            <a:ext cx="816371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 dirty="0">
                <a:latin typeface="+mj-lt"/>
              </a:rPr>
              <a:t>IN </a:t>
            </a:r>
            <a:r>
              <a:rPr lang="en-US" sz="4400" dirty="0">
                <a:latin typeface="+mj-lt"/>
                <a:sym typeface="Wingdings" pitchFamily="2" charset="2"/>
              </a:rPr>
              <a:t>Q</a:t>
            </a:r>
            <a:r>
              <a:rPr lang="en-US" sz="4400" dirty="0">
                <a:latin typeface="+mj-lt"/>
              </a:rPr>
              <a:t>, KL </a:t>
            </a:r>
            <a:r>
              <a:rPr lang="en-US" sz="4400" dirty="0">
                <a:latin typeface="+mj-lt"/>
                <a:sym typeface="Symbol" pitchFamily="18" charset="2"/>
              </a:rPr>
              <a:t> LZ. </a:t>
            </a:r>
            <a:r>
              <a:rPr lang="en-US" sz="4400" dirty="0" smtClean="0">
                <a:latin typeface="+mj-lt"/>
                <a:sym typeface="Symbol" pitchFamily="18" charset="2"/>
              </a:rPr>
              <a:t>If </a:t>
            </a:r>
            <a:r>
              <a:rPr lang="en-US" sz="4400" dirty="0">
                <a:latin typeface="+mj-lt"/>
                <a:sym typeface="Symbol" pitchFamily="18" charset="2"/>
              </a:rPr>
              <a:t>CK = </a:t>
            </a:r>
            <a:r>
              <a:rPr lang="en-US" sz="4400" dirty="0" smtClean="0">
                <a:latin typeface="+mj-lt"/>
                <a:sym typeface="Symbol" pitchFamily="18" charset="2"/>
              </a:rPr>
              <a:t>2x </a:t>
            </a:r>
            <a:r>
              <a:rPr lang="en-US" sz="4400" dirty="0">
                <a:latin typeface="+mj-lt"/>
                <a:sym typeface="Symbol" pitchFamily="18" charset="2"/>
              </a:rPr>
              <a:t>+ 3 </a:t>
            </a:r>
            <a:r>
              <a:rPr lang="en-US" sz="4400" dirty="0" smtClean="0">
                <a:latin typeface="+mj-lt"/>
                <a:sym typeface="Symbol" pitchFamily="18" charset="2"/>
              </a:rPr>
              <a:t>and  </a:t>
            </a:r>
            <a:r>
              <a:rPr lang="en-US" sz="4400" dirty="0">
                <a:latin typeface="+mj-lt"/>
                <a:sym typeface="Symbol" pitchFamily="18" charset="2"/>
              </a:rPr>
              <a:t>CZ = 4x, find x</a:t>
            </a:r>
            <a:r>
              <a:rPr lang="en-US" sz="4400" dirty="0">
                <a:latin typeface="+mj-lt"/>
              </a:rPr>
              <a:t>.</a:t>
            </a:r>
          </a:p>
        </p:txBody>
      </p:sp>
      <p:sp>
        <p:nvSpPr>
          <p:cNvPr id="12291" name="Oval 4"/>
          <p:cNvSpPr>
            <a:spLocks noChangeArrowheads="1"/>
          </p:cNvSpPr>
          <p:nvPr/>
        </p:nvSpPr>
        <p:spPr bwMode="auto">
          <a:xfrm>
            <a:off x="457200" y="1752600"/>
            <a:ext cx="3276600" cy="3505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685800" y="44196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2057400" y="35814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Oval 7"/>
          <p:cNvSpPr>
            <a:spLocks noChangeArrowheads="1"/>
          </p:cNvSpPr>
          <p:nvPr/>
        </p:nvSpPr>
        <p:spPr bwMode="auto">
          <a:xfrm>
            <a:off x="19812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3505200" y="4343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ahoma" pitchFamily="34" charset="0"/>
              </a:rPr>
              <a:t>K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1905000" y="2946400"/>
            <a:ext cx="496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ahoma" pitchFamily="34" charset="0"/>
              </a:rPr>
              <a:t>Q</a:t>
            </a: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2057400" y="38608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ahoma" pitchFamily="34" charset="0"/>
              </a:rPr>
              <a:t>C</a:t>
            </a:r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1905000" y="5156200"/>
            <a:ext cx="417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ahoma" pitchFamily="34" charset="0"/>
              </a:rPr>
              <a:t>L</a:t>
            </a:r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304800" y="4165600"/>
            <a:ext cx="43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ahoma" pitchFamily="34" charset="0"/>
              </a:rPr>
              <a:t>Z</a:t>
            </a: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4800600" y="2819400"/>
            <a:ext cx="396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>
                <a:latin typeface="+mj-lt"/>
              </a:rPr>
              <a:t>x = 1.5</a:t>
            </a:r>
          </a:p>
        </p:txBody>
      </p:sp>
      <p:sp>
        <p:nvSpPr>
          <p:cNvPr id="12301" name="Arc 14"/>
          <p:cNvSpPr>
            <a:spLocks/>
          </p:cNvSpPr>
          <p:nvPr/>
        </p:nvSpPr>
        <p:spPr bwMode="auto">
          <a:xfrm rot="-2522344">
            <a:off x="2608858" y="22860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204838311 w 21600"/>
              <a:gd name="T3" fmla="*/ 204838311 h 21600"/>
              <a:gd name="T4" fmla="*/ 0 w 21600"/>
              <a:gd name="T5" fmla="*/ 2048383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rc 15"/>
          <p:cNvSpPr>
            <a:spLocks/>
          </p:cNvSpPr>
          <p:nvPr/>
        </p:nvSpPr>
        <p:spPr bwMode="auto">
          <a:xfrm rot="19077656">
            <a:off x="3828058" y="170458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204838311 w 21600"/>
              <a:gd name="T3" fmla="*/ 204838311 h 21600"/>
              <a:gd name="T4" fmla="*/ 0 w 21600"/>
              <a:gd name="T5" fmla="*/ 20483831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807057"/>
              </p:ext>
            </p:extLst>
          </p:nvPr>
        </p:nvGraphicFramePr>
        <p:xfrm>
          <a:off x="4522788" y="2209800"/>
          <a:ext cx="306546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3" imgW="761760" imgH="177480" progId="Equation.DSMT4">
                  <p:embed/>
                </p:oleObj>
              </mc:Choice>
              <mc:Fallback>
                <p:oleObj name="Equation" r:id="rId3" imgW="76176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8" y="2209800"/>
                        <a:ext cx="3065462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07181" y="257175"/>
            <a:ext cx="797798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latin typeface="+mj-lt"/>
              </a:rPr>
              <a:t>In </a:t>
            </a:r>
            <a:r>
              <a:rPr lang="en-US" sz="4400" dirty="0">
                <a:latin typeface="+mj-lt"/>
                <a:sym typeface="Wingdings" pitchFamily="2" charset="2"/>
              </a:rPr>
              <a:t>P</a:t>
            </a:r>
            <a:r>
              <a:rPr lang="en-US" sz="4400" dirty="0">
                <a:latin typeface="+mj-lt"/>
              </a:rPr>
              <a:t>, if PM </a:t>
            </a:r>
            <a:r>
              <a:rPr lang="en-US" sz="4400" dirty="0">
                <a:latin typeface="+mj-lt"/>
                <a:sym typeface="Symbol" pitchFamily="18" charset="2"/>
              </a:rPr>
              <a:t> AT, PT = 10, and PM = 8, find AT.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420" y="2667000"/>
            <a:ext cx="3429000" cy="3703638"/>
            <a:chOff x="76200" y="2697162"/>
            <a:chExt cx="2362200" cy="2408238"/>
          </a:xfrm>
        </p:grpSpPr>
        <p:sp>
          <p:nvSpPr>
            <p:cNvPr id="13315" name="Oval 4"/>
            <p:cNvSpPr>
              <a:spLocks noChangeArrowheads="1"/>
            </p:cNvSpPr>
            <p:nvPr/>
          </p:nvSpPr>
          <p:spPr bwMode="auto">
            <a:xfrm>
              <a:off x="457200" y="2697162"/>
              <a:ext cx="1981200" cy="1905000"/>
            </a:xfrm>
            <a:prstGeom prst="ellipse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" name="Line 5"/>
            <p:cNvSpPr>
              <a:spLocks noChangeShapeType="1"/>
            </p:cNvSpPr>
            <p:nvPr/>
          </p:nvSpPr>
          <p:spPr bwMode="auto">
            <a:xfrm>
              <a:off x="457200" y="3611562"/>
              <a:ext cx="137160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Line 6"/>
            <p:cNvSpPr>
              <a:spLocks noChangeShapeType="1"/>
            </p:cNvSpPr>
            <p:nvPr/>
          </p:nvSpPr>
          <p:spPr bwMode="auto">
            <a:xfrm flipV="1">
              <a:off x="860425" y="2816225"/>
              <a:ext cx="1066800" cy="1600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Line 7"/>
            <p:cNvSpPr>
              <a:spLocks noChangeShapeType="1"/>
            </p:cNvSpPr>
            <p:nvPr/>
          </p:nvSpPr>
          <p:spPr bwMode="auto">
            <a:xfrm flipH="1" flipV="1">
              <a:off x="1447800" y="3535362"/>
              <a:ext cx="38100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Text Box 8"/>
            <p:cNvSpPr txBox="1">
              <a:spLocks noChangeArrowheads="1"/>
            </p:cNvSpPr>
            <p:nvPr/>
          </p:nvSpPr>
          <p:spPr bwMode="auto">
            <a:xfrm>
              <a:off x="1828800" y="4525962"/>
              <a:ext cx="4572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ahoma" pitchFamily="34" charset="0"/>
                </a:rPr>
                <a:t>T</a:t>
              </a:r>
            </a:p>
          </p:txBody>
        </p:sp>
        <p:sp>
          <p:nvSpPr>
            <p:cNvPr id="13320" name="Rectangle 9"/>
            <p:cNvSpPr>
              <a:spLocks noChangeArrowheads="1"/>
            </p:cNvSpPr>
            <p:nvPr/>
          </p:nvSpPr>
          <p:spPr bwMode="auto">
            <a:xfrm>
              <a:off x="76200" y="3128962"/>
              <a:ext cx="461963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3321" name="Rectangle 10"/>
            <p:cNvSpPr>
              <a:spLocks noChangeArrowheads="1"/>
            </p:cNvSpPr>
            <p:nvPr/>
          </p:nvSpPr>
          <p:spPr bwMode="auto">
            <a:xfrm>
              <a:off x="838200" y="3509962"/>
              <a:ext cx="547688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Tahoma" pitchFamily="34" charset="0"/>
                </a:rPr>
                <a:t>M</a:t>
              </a:r>
            </a:p>
          </p:txBody>
        </p:sp>
        <p:sp>
          <p:nvSpPr>
            <p:cNvPr id="13322" name="Rectangle 11"/>
            <p:cNvSpPr>
              <a:spLocks noChangeArrowheads="1"/>
            </p:cNvSpPr>
            <p:nvPr/>
          </p:nvSpPr>
          <p:spPr bwMode="auto">
            <a:xfrm>
              <a:off x="1165225" y="3051175"/>
              <a:ext cx="45085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Tahoma" pitchFamily="34" charset="0"/>
                </a:rPr>
                <a:t>P</a:t>
              </a:r>
            </a:p>
          </p:txBody>
        </p:sp>
        <p:sp>
          <p:nvSpPr>
            <p:cNvPr id="13323" name="Oval 12"/>
            <p:cNvSpPr>
              <a:spLocks noChangeArrowheads="1"/>
            </p:cNvSpPr>
            <p:nvPr/>
          </p:nvSpPr>
          <p:spPr bwMode="auto">
            <a:xfrm>
              <a:off x="1349375" y="347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3962400" y="3962400"/>
            <a:ext cx="396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>
                <a:latin typeface="+mj-lt"/>
              </a:rPr>
              <a:t>MT = 6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3657600" y="4953000"/>
            <a:ext cx="3733800" cy="1066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400" b="1">
                <a:latin typeface="+mj-lt"/>
              </a:rPr>
              <a:t>AT = 12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892745"/>
              </p:ext>
            </p:extLst>
          </p:nvPr>
        </p:nvGraphicFramePr>
        <p:xfrm>
          <a:off x="2992438" y="1952624"/>
          <a:ext cx="4653841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3" imgW="1104840" imgH="279360" progId="Equation.DSMT4">
                  <p:embed/>
                </p:oleObj>
              </mc:Choice>
              <mc:Fallback>
                <p:oleObj name="Equation" r:id="rId3" imgW="110484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1952624"/>
                        <a:ext cx="4653841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3" grpId="0" autoUpdateAnimBg="0"/>
      <p:bldP spid="92174" grpId="0" animBg="1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alloween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3962</TotalTime>
  <Words>178</Words>
  <Application>Microsoft Office PowerPoint</Application>
  <PresentationFormat>On-screen Show (4:3)</PresentationFormat>
  <Paragraphs>41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宋体</vt:lpstr>
      <vt:lpstr>Arial</vt:lpstr>
      <vt:lpstr>Calibri</vt:lpstr>
      <vt:lpstr>Century Gothic</vt:lpstr>
      <vt:lpstr>Symbol</vt:lpstr>
      <vt:lpstr>Tahoma</vt:lpstr>
      <vt:lpstr>Times New Roman</vt:lpstr>
      <vt:lpstr>Wingdings</vt:lpstr>
      <vt:lpstr>1_Default Design</vt:lpstr>
      <vt:lpstr>iRespondGraphMaster</vt:lpstr>
      <vt:lpstr>Halloween 3</vt:lpstr>
      <vt:lpstr>1_iRespondQuestionMaster</vt:lpstr>
      <vt:lpstr>1_iRespondGraphMaster</vt:lpstr>
      <vt:lpstr>iRespondQuestionMaster</vt:lpstr>
      <vt:lpstr>2_Office Theme</vt:lpstr>
      <vt:lpstr>Equation</vt:lpstr>
      <vt:lpstr>If two chords are congruent, then their corresponding arcs are congruent. </vt:lpstr>
      <vt:lpstr>Solve for x.</vt:lpstr>
      <vt:lpstr>Example</vt:lpstr>
      <vt:lpstr>Example</vt:lpstr>
      <vt:lpstr>If two chords are congruent, then they are equidistant from the center. </vt:lpstr>
      <vt:lpstr>In K,  K is the midpoint of RE.  If    TY = -3x + 56 and US = 4x, find the length of TY.</vt:lpstr>
      <vt:lpstr>If a diameter is perpendicular to a chord, then it also bisects the chord.  This results in congruent arcs too.  Sometimes, this creates a right triangle &amp; you’ll use Pythagorean Theorem.</vt:lpstr>
      <vt:lpstr>PowerPoint Presentation</vt:lpstr>
      <vt:lpstr>PowerPoint Presentation</vt:lpstr>
      <vt:lpstr>Homework:  #1 - #18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Allison Chapman</cp:lastModifiedBy>
  <cp:revision>90</cp:revision>
  <cp:lastPrinted>2014-11-10T22:22:12Z</cp:lastPrinted>
  <dcterms:created xsi:type="dcterms:W3CDTF">2002-02-14T15:27:49Z</dcterms:created>
  <dcterms:modified xsi:type="dcterms:W3CDTF">2016-08-29T11:12:14Z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