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44" r:id="rId3"/>
  </p:sldMasterIdLst>
  <p:sldIdLst>
    <p:sldId id="257" r:id="rId4"/>
    <p:sldId id="258" r:id="rId5"/>
    <p:sldId id="259" r:id="rId6"/>
    <p:sldId id="260" r:id="rId7"/>
    <p:sldId id="265" r:id="rId8"/>
    <p:sldId id="266" r:id="rId9"/>
    <p:sldId id="261" r:id="rId10"/>
    <p:sldId id="267" r:id="rId11"/>
    <p:sldId id="268" r:id="rId12"/>
    <p:sldId id="262" r:id="rId13"/>
    <p:sldId id="269" r:id="rId14"/>
    <p:sldId id="270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6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1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F9FE-EB93-4A44-AA1A-F956C5CD461D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7394-860B-4571-BAF0-407684CE1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Warm up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Reflect C(-5, -3) over the y-axis.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Reflect D(2, -4) over the x-axis.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Reflect E(-12, 4) over y = -x.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53146" y="2438400"/>
            <a:ext cx="1794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C’(5, -3)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3146" y="4267200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D’(2, 4)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3146" y="5715000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E’(-4, 12)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2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Rotate 180</a:t>
            </a:r>
            <a:r>
              <a:rPr lang="en-US" dirty="0" smtClean="0">
                <a:sym typeface="Symbol"/>
              </a:rPr>
              <a:t></a:t>
            </a:r>
            <a:r>
              <a:rPr lang="en-US" dirty="0">
                <a:sym typeface="Symbol"/>
              </a:rPr>
              <a:t> </a:t>
            </a:r>
            <a:r>
              <a:rPr lang="en-US" dirty="0" smtClean="0"/>
              <a:t>about the Origin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ONLY Change the signs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4137"/>
              </p:ext>
            </p:extLst>
          </p:nvPr>
        </p:nvGraphicFramePr>
        <p:xfrm>
          <a:off x="366713" y="2667000"/>
          <a:ext cx="8137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130040" imgH="253800" progId="">
                  <p:embed/>
                </p:oleObj>
              </mc:Choice>
              <mc:Fallback>
                <p:oleObj name="Equation" r:id="rId3" imgW="1130040" imgH="253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2667000"/>
                        <a:ext cx="81375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87513"/>
              </p:ext>
            </p:extLst>
          </p:nvPr>
        </p:nvGraphicFramePr>
        <p:xfrm>
          <a:off x="838200" y="1981200"/>
          <a:ext cx="647065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1917360" imgH="965160" progId="">
                  <p:embed/>
                </p:oleObj>
              </mc:Choice>
              <mc:Fallback>
                <p:oleObj name="Equation" r:id="rId3" imgW="1917360" imgH="9651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6470650" cy="325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9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62" y="1524000"/>
            <a:ext cx="4560277" cy="4478215"/>
            <a:chOff x="0" y="750276"/>
            <a:chExt cx="4560277" cy="4478215"/>
          </a:xfrm>
        </p:grpSpPr>
        <p:pic>
          <p:nvPicPr>
            <p:cNvPr id="22530" name="Picture 2" descr="[image]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" t="8352" r="7363" b="7692"/>
            <a:stretch/>
          </p:blipFill>
          <p:spPr bwMode="auto">
            <a:xfrm>
              <a:off x="0" y="750276"/>
              <a:ext cx="4560277" cy="447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609600" y="3416300"/>
              <a:ext cx="1241425" cy="1447800"/>
            </a:xfrm>
            <a:prstGeom prst="rect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535526"/>
              </p:ext>
            </p:extLst>
          </p:nvPr>
        </p:nvGraphicFramePr>
        <p:xfrm>
          <a:off x="4566139" y="1828801"/>
          <a:ext cx="3538048" cy="24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4" imgW="1498320" imgH="1041120" progId="">
                  <p:embed/>
                </p:oleObj>
              </mc:Choice>
              <mc:Fallback>
                <p:oleObj name="Equation" r:id="rId4" imgW="1498320" imgH="104112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139" y="1828801"/>
                        <a:ext cx="3538048" cy="245608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51025"/>
          </a:xfrm>
          <a:ln w="57150"/>
        </p:spPr>
        <p:txBody>
          <a:bodyPr>
            <a:noAutofit/>
          </a:bodyPr>
          <a:lstStyle/>
          <a:p>
            <a:r>
              <a:rPr lang="en-US" sz="9600" dirty="0" smtClean="0"/>
              <a:t>Classwork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70174"/>
            <a:ext cx="6400800" cy="1978025"/>
          </a:xfrm>
          <a:solidFill>
            <a:schemeClr val="tx2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6000" dirty="0" smtClean="0"/>
              <a:t>Rotations Practice Worksheet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541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51025"/>
          </a:xfrm>
          <a:ln w="57150"/>
        </p:spPr>
        <p:txBody>
          <a:bodyPr>
            <a:noAutofit/>
          </a:bodyPr>
          <a:lstStyle/>
          <a:p>
            <a:r>
              <a:rPr lang="en-US" sz="9600" dirty="0" smtClean="0"/>
              <a:t>Homework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97802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Rotations HW Worksheet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958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00200"/>
            <a:ext cx="4724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A) A’(-1, -6) </a:t>
            </a:r>
          </a:p>
          <a:p>
            <a:r>
              <a:rPr lang="en-US" sz="2000" dirty="0" smtClean="0"/>
              <a:t>     B) (9, -1)</a:t>
            </a:r>
          </a:p>
          <a:p>
            <a:r>
              <a:rPr lang="en-US" sz="2000" dirty="0" smtClean="0"/>
              <a:t>     C) (10, -12)</a:t>
            </a:r>
          </a:p>
          <a:p>
            <a:r>
              <a:rPr lang="en-US" sz="2000" dirty="0" smtClean="0"/>
              <a:t>     D) (4, -15)</a:t>
            </a:r>
          </a:p>
          <a:p>
            <a:r>
              <a:rPr lang="en-US" sz="2000" dirty="0" smtClean="0"/>
              <a:t>     E) D(7,16)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2000" dirty="0" smtClean="0"/>
              <a:t>A) A’(-8, -14) B’(-5, -8) C’(-7,-5)</a:t>
            </a:r>
          </a:p>
          <a:p>
            <a:r>
              <a:rPr lang="en-US" sz="2000" dirty="0" smtClean="0"/>
              <a:t>      B) </a:t>
            </a:r>
            <a:r>
              <a:rPr lang="en-US" sz="2000" dirty="0"/>
              <a:t>A</a:t>
            </a:r>
            <a:r>
              <a:rPr lang="en-US" sz="2000" dirty="0" smtClean="0"/>
              <a:t>’(5,-3) </a:t>
            </a:r>
            <a:r>
              <a:rPr lang="en-US" sz="2000" dirty="0"/>
              <a:t>B</a:t>
            </a:r>
            <a:r>
              <a:rPr lang="en-US" sz="2000" dirty="0" smtClean="0"/>
              <a:t>’(8,3) </a:t>
            </a:r>
            <a:r>
              <a:rPr lang="en-US" sz="2000" dirty="0"/>
              <a:t>C</a:t>
            </a:r>
            <a:r>
              <a:rPr lang="en-US" sz="2000" dirty="0" smtClean="0"/>
              <a:t>’(6,6)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C) </a:t>
            </a:r>
            <a:r>
              <a:rPr lang="en-US" sz="2000" dirty="0"/>
              <a:t>A</a:t>
            </a:r>
            <a:r>
              <a:rPr lang="en-US" sz="2000" dirty="0" smtClean="0"/>
              <a:t>’(-6, </a:t>
            </a:r>
            <a:r>
              <a:rPr lang="en-US" sz="2000" dirty="0"/>
              <a:t>-</a:t>
            </a:r>
            <a:r>
              <a:rPr lang="en-US" sz="2000" dirty="0" smtClean="0"/>
              <a:t>10) </a:t>
            </a:r>
            <a:r>
              <a:rPr lang="en-US" sz="2000" dirty="0"/>
              <a:t>B</a:t>
            </a:r>
            <a:r>
              <a:rPr lang="en-US" sz="2000" dirty="0" smtClean="0"/>
              <a:t>’(-3, -4) </a:t>
            </a:r>
            <a:r>
              <a:rPr lang="en-US" sz="2000" dirty="0"/>
              <a:t>C</a:t>
            </a:r>
            <a:r>
              <a:rPr lang="en-US" sz="2000" dirty="0" smtClean="0"/>
              <a:t>’(-5,-1)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D) </a:t>
            </a:r>
            <a:r>
              <a:rPr lang="en-US" sz="2000" dirty="0"/>
              <a:t>A</a:t>
            </a:r>
            <a:r>
              <a:rPr lang="en-US" sz="2000" dirty="0" smtClean="0"/>
              <a:t>’(-11, 1) </a:t>
            </a:r>
            <a:r>
              <a:rPr lang="en-US" sz="2000" dirty="0"/>
              <a:t>B</a:t>
            </a:r>
            <a:r>
              <a:rPr lang="en-US" sz="2000" dirty="0" smtClean="0"/>
              <a:t>’(-8, 7) </a:t>
            </a:r>
            <a:r>
              <a:rPr lang="en-US" sz="2000" dirty="0"/>
              <a:t>C</a:t>
            </a:r>
            <a:r>
              <a:rPr lang="en-US" sz="2000" dirty="0" smtClean="0"/>
              <a:t>’(-10,10)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2000" dirty="0" smtClean="0"/>
              <a:t>A) (x – 6, y + 2)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B) (x + 9, y – 7)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C) (x – 3, y – 5)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D) (x + 8, y + 3)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1676400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dirty="0" smtClean="0"/>
              <a:t>A) y = - 2 </a:t>
            </a:r>
          </a:p>
          <a:p>
            <a:r>
              <a:rPr lang="en-US" dirty="0" smtClean="0"/>
              <a:t>      B) y – axis or x =0 </a:t>
            </a:r>
          </a:p>
          <a:p>
            <a:r>
              <a:rPr lang="en-US" dirty="0"/>
              <a:t> </a:t>
            </a:r>
            <a:r>
              <a:rPr lang="en-US" dirty="0" smtClean="0"/>
              <a:t>     C) y = x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A)Graph</a:t>
            </a:r>
          </a:p>
          <a:p>
            <a:r>
              <a:rPr lang="en-US" dirty="0"/>
              <a:t> </a:t>
            </a:r>
            <a:r>
              <a:rPr lang="en-US" dirty="0" smtClean="0"/>
              <a:t>     B) </a:t>
            </a:r>
            <a:r>
              <a:rPr lang="en-US" dirty="0"/>
              <a:t>A</a:t>
            </a:r>
            <a:r>
              <a:rPr lang="en-US" dirty="0" smtClean="0"/>
              <a:t>’(-5, 1) </a:t>
            </a:r>
            <a:r>
              <a:rPr lang="en-US" dirty="0"/>
              <a:t>B</a:t>
            </a:r>
            <a:r>
              <a:rPr lang="en-US" dirty="0" smtClean="0"/>
              <a:t>’(-3, -4) </a:t>
            </a:r>
            <a:r>
              <a:rPr lang="en-US" dirty="0"/>
              <a:t>C</a:t>
            </a:r>
            <a:r>
              <a:rPr lang="en-US" dirty="0" smtClean="0"/>
              <a:t>’(2,-1)</a:t>
            </a:r>
          </a:p>
          <a:p>
            <a:r>
              <a:rPr lang="en-US" dirty="0"/>
              <a:t> </a:t>
            </a:r>
            <a:r>
              <a:rPr lang="en-US" dirty="0" smtClean="0"/>
              <a:t>     C) </a:t>
            </a:r>
            <a:r>
              <a:rPr lang="en-US" dirty="0"/>
              <a:t>A</a:t>
            </a:r>
            <a:r>
              <a:rPr lang="en-US" dirty="0" smtClean="0"/>
              <a:t>’’(-5, -</a:t>
            </a:r>
            <a:r>
              <a:rPr lang="en-US" dirty="0"/>
              <a:t>7</a:t>
            </a:r>
            <a:r>
              <a:rPr lang="en-US" dirty="0" smtClean="0"/>
              <a:t>) </a:t>
            </a:r>
            <a:r>
              <a:rPr lang="en-US" dirty="0"/>
              <a:t>B</a:t>
            </a:r>
            <a:r>
              <a:rPr lang="en-US" dirty="0" smtClean="0"/>
              <a:t>’’(-3, -2) </a:t>
            </a:r>
            <a:r>
              <a:rPr lang="en-US" dirty="0"/>
              <a:t>C</a:t>
            </a:r>
            <a:r>
              <a:rPr lang="en-US" dirty="0" smtClean="0"/>
              <a:t>’’(2,-</a:t>
            </a:r>
            <a:r>
              <a:rPr lang="en-US" dirty="0"/>
              <a:t>5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D) Translations (x, y – 8) 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dirty="0" smtClean="0"/>
              <a:t>A) Graph</a:t>
            </a:r>
          </a:p>
          <a:p>
            <a:r>
              <a:rPr lang="en-US" dirty="0" smtClean="0"/>
              <a:t>      B) </a:t>
            </a:r>
            <a:r>
              <a:rPr lang="en-US" dirty="0"/>
              <a:t>A</a:t>
            </a:r>
            <a:r>
              <a:rPr lang="en-US" dirty="0" smtClean="0"/>
              <a:t>’(-2, -</a:t>
            </a:r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B</a:t>
            </a:r>
            <a:r>
              <a:rPr lang="en-US" dirty="0" smtClean="0"/>
              <a:t>’(-4, -4) </a:t>
            </a:r>
            <a:r>
              <a:rPr lang="en-US" dirty="0"/>
              <a:t>C</a:t>
            </a:r>
            <a:r>
              <a:rPr lang="en-US" dirty="0" smtClean="0"/>
              <a:t>’(1,-7)</a:t>
            </a:r>
          </a:p>
          <a:p>
            <a:r>
              <a:rPr lang="en-US" dirty="0"/>
              <a:t> </a:t>
            </a:r>
            <a:r>
              <a:rPr lang="en-US" dirty="0" smtClean="0"/>
              <a:t>     C)</a:t>
            </a:r>
            <a:r>
              <a:rPr lang="en-US" dirty="0"/>
              <a:t> A</a:t>
            </a:r>
            <a:r>
              <a:rPr lang="en-US" dirty="0" smtClean="0"/>
              <a:t>’’(-6, -2) </a:t>
            </a:r>
            <a:r>
              <a:rPr lang="en-US" dirty="0"/>
              <a:t>B</a:t>
            </a:r>
            <a:r>
              <a:rPr lang="en-US" dirty="0" smtClean="0"/>
              <a:t>’’(-4, -4) </a:t>
            </a:r>
            <a:r>
              <a:rPr lang="en-US" dirty="0"/>
              <a:t>C</a:t>
            </a:r>
            <a:r>
              <a:rPr lang="en-US" dirty="0" smtClean="0"/>
              <a:t>’’(-9,-7)</a:t>
            </a:r>
          </a:p>
          <a:p>
            <a:r>
              <a:rPr lang="en-US" dirty="0"/>
              <a:t> </a:t>
            </a:r>
            <a:r>
              <a:rPr lang="en-US" dirty="0" smtClean="0"/>
              <a:t>     D) Translations (x – 12, y)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86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Rotations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6770" y="3385283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Rotate 90</a:t>
            </a:r>
            <a:r>
              <a:rPr lang="en-US" sz="6000" dirty="0" smtClean="0">
                <a:sym typeface="Symbol"/>
              </a:rPr>
              <a:t></a:t>
            </a:r>
            <a:r>
              <a:rPr lang="en-US" sz="6000" dirty="0" smtClean="0"/>
              <a:t> Clockwise about the Origin</a:t>
            </a:r>
            <a:br>
              <a:rPr lang="en-US" sz="6000" dirty="0" smtClean="0"/>
            </a:br>
            <a:r>
              <a:rPr lang="en-US" sz="3200" i="1" dirty="0" smtClean="0"/>
              <a:t>(Same as 270</a:t>
            </a:r>
            <a:r>
              <a:rPr lang="en-US" sz="3200" i="1" dirty="0" smtClean="0">
                <a:sym typeface="Symbol"/>
              </a:rPr>
              <a:t></a:t>
            </a:r>
            <a:r>
              <a:rPr lang="en-US" sz="3200" i="1" dirty="0" smtClean="0"/>
              <a:t> Counterclockwise)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Change the sign of x and switch the order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018495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041120" imgH="253800" progId="">
                  <p:embed/>
                </p:oleObj>
              </mc:Choice>
              <mc:Fallback>
                <p:oleObj name="Equation" r:id="rId3" imgW="1041120" imgH="253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>
            <a:normAutofit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08123"/>
              </p:ext>
            </p:extLst>
          </p:nvPr>
        </p:nvGraphicFramePr>
        <p:xfrm>
          <a:off x="762000" y="2057400"/>
          <a:ext cx="7437438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726920" imgH="723600" progId="">
                  <p:embed/>
                </p:oleObj>
              </mc:Choice>
              <mc:Fallback>
                <p:oleObj name="Equation" r:id="rId3" imgW="1726920" imgH="723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437438" cy="3113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0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1368" y="1752599"/>
            <a:ext cx="4536831" cy="4935415"/>
            <a:chOff x="0" y="703384"/>
            <a:chExt cx="4536831" cy="4935415"/>
          </a:xfrm>
        </p:grpSpPr>
        <p:pic>
          <p:nvPicPr>
            <p:cNvPr id="10242" name="Picture 2" descr="[image]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473" r="7803"/>
            <a:stretch/>
          </p:blipFill>
          <p:spPr bwMode="auto">
            <a:xfrm>
              <a:off x="0" y="703384"/>
              <a:ext cx="4536831" cy="4935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762000" y="2133600"/>
              <a:ext cx="2209800" cy="609600"/>
            </a:xfrm>
            <a:custGeom>
              <a:avLst/>
              <a:gdLst>
                <a:gd name="T0" fmla="*/ 0 w 1392"/>
                <a:gd name="T1" fmla="*/ 144 h 384"/>
                <a:gd name="T2" fmla="*/ 1104 w 1392"/>
                <a:gd name="T3" fmla="*/ 0 h 384"/>
                <a:gd name="T4" fmla="*/ 1392 w 1392"/>
                <a:gd name="T5" fmla="*/ 384 h 384"/>
                <a:gd name="T6" fmla="*/ 0 w 1392"/>
                <a:gd name="T7" fmla="*/ 1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384">
                  <a:moveTo>
                    <a:pt x="0" y="144"/>
                  </a:moveTo>
                  <a:lnTo>
                    <a:pt x="1104" y="0"/>
                  </a:lnTo>
                  <a:lnTo>
                    <a:pt x="1392" y="384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818594"/>
              </p:ext>
            </p:extLst>
          </p:nvPr>
        </p:nvGraphicFramePr>
        <p:xfrm>
          <a:off x="4923692" y="1920875"/>
          <a:ext cx="342677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1320480" imgH="787320" progId="">
                  <p:embed/>
                </p:oleObj>
              </mc:Choice>
              <mc:Fallback>
                <p:oleObj name="Equation" r:id="rId4" imgW="1320480" imgH="78732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692" y="1920875"/>
                        <a:ext cx="3426777" cy="204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6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Rotate 90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Counterclockwise about the Origin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i="1" dirty="0" smtClean="0"/>
              <a:t>(Same as 270</a:t>
            </a:r>
            <a:r>
              <a:rPr lang="en-US" sz="2800" i="1" dirty="0" smtClean="0">
                <a:sym typeface="Symbol"/>
              </a:rPr>
              <a:t></a:t>
            </a:r>
            <a:r>
              <a:rPr lang="en-US" sz="2800" i="1" dirty="0" smtClean="0"/>
              <a:t> Clockwise)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Change the sign of y and switch the order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425457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041120" imgH="253800" progId="">
                  <p:embed/>
                </p:oleObj>
              </mc:Choice>
              <mc:Fallback>
                <p:oleObj name="Equation" r:id="rId3" imgW="1041120" imgH="253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2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72884"/>
              </p:ext>
            </p:extLst>
          </p:nvPr>
        </p:nvGraphicFramePr>
        <p:xfrm>
          <a:off x="838200" y="2133600"/>
          <a:ext cx="7570788" cy="329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663560" imgH="723600" progId="">
                  <p:embed/>
                </p:oleObj>
              </mc:Choice>
              <mc:Fallback>
                <p:oleObj name="Equation" r:id="rId3" imgW="1663560" imgH="723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570788" cy="329270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4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722" y="1905000"/>
            <a:ext cx="4560277" cy="4572000"/>
            <a:chOff x="0" y="679938"/>
            <a:chExt cx="4560277" cy="4572000"/>
          </a:xfrm>
        </p:grpSpPr>
        <p:pic>
          <p:nvPicPr>
            <p:cNvPr id="17410" name="Picture 2" descr="[image]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033" r="7363" b="7253"/>
            <a:stretch/>
          </p:blipFill>
          <p:spPr bwMode="auto">
            <a:xfrm>
              <a:off x="0" y="679938"/>
              <a:ext cx="4560277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990600" y="1905000"/>
              <a:ext cx="1295400" cy="1524000"/>
            </a:xfrm>
            <a:custGeom>
              <a:avLst/>
              <a:gdLst>
                <a:gd name="T0" fmla="*/ 816 w 816"/>
                <a:gd name="T1" fmla="*/ 384 h 960"/>
                <a:gd name="T2" fmla="*/ 432 w 816"/>
                <a:gd name="T3" fmla="*/ 960 h 960"/>
                <a:gd name="T4" fmla="*/ 0 w 816"/>
                <a:gd name="T5" fmla="*/ 0 h 960"/>
                <a:gd name="T6" fmla="*/ 816 w 816"/>
                <a:gd name="T7" fmla="*/ 384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960">
                  <a:moveTo>
                    <a:pt x="816" y="384"/>
                  </a:moveTo>
                  <a:lnTo>
                    <a:pt x="432" y="960"/>
                  </a:lnTo>
                  <a:lnTo>
                    <a:pt x="0" y="0"/>
                  </a:lnTo>
                  <a:lnTo>
                    <a:pt x="816" y="384"/>
                  </a:lnTo>
                  <a:close/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78280"/>
              </p:ext>
            </p:extLst>
          </p:nvPr>
        </p:nvGraphicFramePr>
        <p:xfrm>
          <a:off x="4428209" y="2132013"/>
          <a:ext cx="4173123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1485720" imgH="787320" progId="">
                  <p:embed/>
                </p:oleObj>
              </mc:Choice>
              <mc:Fallback>
                <p:oleObj name="Equation" r:id="rId4" imgW="1485720" imgH="78732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209" y="2132013"/>
                        <a:ext cx="4173123" cy="2211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1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449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Symbol</vt:lpstr>
      <vt:lpstr>iRespondGraphMaster</vt:lpstr>
      <vt:lpstr>Office Theme</vt:lpstr>
      <vt:lpstr>iRespondQuestionMaster</vt:lpstr>
      <vt:lpstr>Equation</vt:lpstr>
      <vt:lpstr>Warm up</vt:lpstr>
      <vt:lpstr>Review Homework</vt:lpstr>
      <vt:lpstr>Rotations</vt:lpstr>
      <vt:lpstr>Rotate 90 Clockwise about the Origin (Same as 270 Counterclockwise)</vt:lpstr>
      <vt:lpstr>Rotate 90° clockwise about the origin</vt:lpstr>
      <vt:lpstr>Rotate 90° clockwise about the origin</vt:lpstr>
      <vt:lpstr>Rotate 90 Counterclockwise about the Origin (Same as 270 Clockwise)</vt:lpstr>
      <vt:lpstr>Rotate 90° counterclockwise about the origin</vt:lpstr>
      <vt:lpstr>Rotate 90° counterclockwise about the origin</vt:lpstr>
      <vt:lpstr>Rotate 180 about the Origin</vt:lpstr>
      <vt:lpstr>Rotate 180° about the origin</vt:lpstr>
      <vt:lpstr>Rotate 180° about the origin</vt:lpstr>
      <vt:lpstr>Classwork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Allison Chapman</cp:lastModifiedBy>
  <cp:revision>18</cp:revision>
  <dcterms:created xsi:type="dcterms:W3CDTF">2012-10-31T20:04:11Z</dcterms:created>
  <dcterms:modified xsi:type="dcterms:W3CDTF">2016-08-15T11:27:20Z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