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708" r:id="rId4"/>
  </p:sldMasterIdLst>
  <p:handoutMasterIdLst>
    <p:handoutMasterId r:id="rId23"/>
  </p:handoutMasterIdLst>
  <p:sldIdLst>
    <p:sldId id="294" r:id="rId5"/>
    <p:sldId id="303" r:id="rId6"/>
    <p:sldId id="275" r:id="rId7"/>
    <p:sldId id="302" r:id="rId8"/>
    <p:sldId id="276" r:id="rId9"/>
    <p:sldId id="263" r:id="rId10"/>
    <p:sldId id="290" r:id="rId11"/>
    <p:sldId id="291" r:id="rId12"/>
    <p:sldId id="278" r:id="rId13"/>
    <p:sldId id="279" r:id="rId14"/>
    <p:sldId id="281" r:id="rId15"/>
    <p:sldId id="282" r:id="rId16"/>
    <p:sldId id="292" r:id="rId17"/>
    <p:sldId id="295" r:id="rId18"/>
    <p:sldId id="296" r:id="rId19"/>
    <p:sldId id="297" r:id="rId20"/>
    <p:sldId id="293" r:id="rId21"/>
    <p:sldId id="298" r:id="rId22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E38507"/>
    <a:srgbClr val="FFFF99"/>
    <a:srgbClr val="0000FF"/>
    <a:srgbClr val="FF00FF"/>
    <a:srgbClr val="663300"/>
    <a:srgbClr val="FF0000"/>
    <a:srgbClr val="00CC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3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2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15" cy="4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>
            <a:lvl1pPr defTabSz="917885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787" y="0"/>
            <a:ext cx="2972214" cy="4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>
            <a:lvl1pPr algn="r" defTabSz="917885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14"/>
            <a:ext cx="2972215" cy="46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b" anchorCtr="0" compatLnSpc="1">
            <a:prstTxWarp prst="textNoShape">
              <a:avLst/>
            </a:prstTxWarp>
          </a:bodyPr>
          <a:lstStyle>
            <a:lvl1pPr defTabSz="917885">
              <a:defRPr sz="12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787" y="8739114"/>
            <a:ext cx="2972214" cy="46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b" anchorCtr="0" compatLnSpc="1">
            <a:prstTxWarp prst="textNoShape">
              <a:avLst/>
            </a:prstTxWarp>
          </a:bodyPr>
          <a:lstStyle>
            <a:lvl1pPr algn="r" defTabSz="917885">
              <a:defRPr sz="1200"/>
            </a:lvl1pPr>
          </a:lstStyle>
          <a:p>
            <a:fld id="{8FBB4CED-150C-468C-865D-165F7B0306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08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26E69-67DF-4B5B-A992-EEFFEAD47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1B6F3-06B5-4265-9EF9-5EB8F057C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01317-723D-4702-898F-40CF946F8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2B1C874-CB22-44B7-901D-A1C650584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784C63-36E4-449A-A33D-EAC726374E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99438CF-5550-494F-BA9E-EF72B405F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F6E108-9383-4062-9A34-FF11B6336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BAE872F-57BD-4CE2-9C65-5A5981FBA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4928707-C2B7-467C-BE16-FCCDDBA58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00194DC-8549-45A7-BFF5-7EF119848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50D94D-D91B-416A-B3CF-4ACDC5B2AF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1C874-CB22-44B7-901D-A1C650584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11B6F3-06B5-4265-9EF9-5EB8F057C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9E01317-723D-4702-898F-40CF946F8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2B1C874-CB22-44B7-901D-A1C650584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784C63-36E4-449A-A33D-EAC726374E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99438CF-5550-494F-BA9E-EF72B405F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F6E108-9383-4062-9A34-FF11B6336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BAE872F-57BD-4CE2-9C65-5A5981FBA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4928707-C2B7-467C-BE16-FCCDDBA58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00194DC-8549-45A7-BFF5-7EF119848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50D94D-D91B-416A-B3CF-4ACDC5B2AF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84C63-36E4-449A-A33D-EAC726374E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11B6F3-06B5-4265-9EF9-5EB8F057C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9E01317-723D-4702-898F-40CF946F8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F184F-A41C-492B-85FF-1ED46AF5B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7816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4FEFA-7622-455B-B59F-244EBD0931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6683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42A56-8020-48B8-BC21-9829CA2E8D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4961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CA727-7BD8-4515-B4EC-C89E5A5424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048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9C52F-9410-416F-887A-033F864F4F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9658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FAAA5-9F2F-4BD1-88C4-D9EBA03179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5623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4EB8B-4B29-492D-84D4-FABAE9B66D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030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42206-65E7-42C4-BB44-445101D3C0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81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438CF-5550-494F-BA9E-EF72B405F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F2EFF-2020-40C9-B28D-B86E89E8AE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5246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3EBF2-2EB6-49D7-9F1F-A0CECCDF54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6676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F0850-6418-4008-B7F2-D28E5296CB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56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E108-9383-4062-9A34-FF11B6336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E872F-57BD-4CE2-9C65-5A5981FBA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28707-C2B7-467C-BE16-FCCDDBA58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194DC-8549-45A7-BFF5-7EF119848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0D94D-D91B-416A-B3CF-4ACDC5B2AF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8BF799-3B2D-476A-8797-EA353D396B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1E91B94-DCE3-4FC1-B46A-BB83C83D5297}" type="slidenum">
              <a:rPr 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13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21.bin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Relationship Id="rId9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3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0" y="3657600"/>
            <a:ext cx="4572000" cy="3200400"/>
          </a:xfrm>
          <a:prstGeom prst="rect">
            <a:avLst/>
          </a:prstGeom>
          <a:solidFill>
            <a:srgbClr val="CCCC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343400" y="0"/>
            <a:ext cx="4800600" cy="3657600"/>
          </a:xfrm>
          <a:prstGeom prst="rect">
            <a:avLst/>
          </a:prstGeom>
          <a:solidFill>
            <a:schemeClr val="accent5">
              <a:lumMod val="40000"/>
              <a:lumOff val="6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0" y="0"/>
            <a:ext cx="4572000" cy="3657600"/>
          </a:xfrm>
          <a:prstGeom prst="rect">
            <a:avLst/>
          </a:prstGeom>
          <a:solidFill>
            <a:srgbClr val="FFFFCC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2400" y="152400"/>
            <a:ext cx="8763000" cy="70788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Tw Cen MT" pitchFamily="34" charset="0"/>
              </a:rPr>
              <a:t>Warm up:   Solve for  x   		</a:t>
            </a:r>
            <a:endParaRPr lang="en-US" sz="1800" b="1" dirty="0">
              <a:solidFill>
                <a:schemeClr val="bg1">
                  <a:lumMod val="95000"/>
                </a:schemeClr>
              </a:solidFill>
              <a:latin typeface="Tw Cen MT" pitchFamily="34" charset="0"/>
            </a:endParaRPr>
          </a:p>
        </p:txBody>
      </p:sp>
      <p:grpSp>
        <p:nvGrpSpPr>
          <p:cNvPr id="3" name="Group 44"/>
          <p:cNvGrpSpPr/>
          <p:nvPr/>
        </p:nvGrpSpPr>
        <p:grpSpPr>
          <a:xfrm>
            <a:off x="990600" y="1066800"/>
            <a:ext cx="2743201" cy="2286001"/>
            <a:chOff x="304800" y="2438399"/>
            <a:chExt cx="3931921" cy="3231932"/>
          </a:xfrm>
        </p:grpSpPr>
        <p:sp>
          <p:nvSpPr>
            <p:cNvPr id="4" name="Oval 3"/>
            <p:cNvSpPr/>
            <p:nvPr/>
          </p:nvSpPr>
          <p:spPr>
            <a:xfrm>
              <a:off x="304800" y="2438400"/>
              <a:ext cx="3276600" cy="3124200"/>
            </a:xfrm>
            <a:prstGeom prst="ellipse">
              <a:avLst/>
            </a:prstGeom>
            <a:no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endCxn id="4" idx="0"/>
            </p:cNvCxnSpPr>
            <p:nvPr/>
          </p:nvCxnSpPr>
          <p:spPr>
            <a:xfrm rot="16200000" flipV="1">
              <a:off x="1473945" y="2907555"/>
              <a:ext cx="3231931" cy="2293620"/>
            </a:xfrm>
            <a:prstGeom prst="line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04801" y="3810000"/>
              <a:ext cx="3931919" cy="1860331"/>
            </a:xfrm>
            <a:prstGeom prst="line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2557464" y="2438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 pitchFamily="34" charset="0"/>
              </a:rPr>
              <a:t>18</a:t>
            </a:r>
            <a:r>
              <a:rPr lang="en-US" baseline="30000" dirty="0" smtClean="0">
                <a:latin typeface="Comic Sans MS"/>
              </a:rPr>
              <a:t>◦</a:t>
            </a:r>
            <a:endParaRPr lang="en-US" baseline="30000" dirty="0">
              <a:latin typeface="Tw Cen MT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2400" y="914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w Cen MT" pitchFamily="34" charset="0"/>
              </a:rPr>
              <a:t>1.)</a:t>
            </a:r>
            <a:endParaRPr lang="en-US" sz="3200" dirty="0">
              <a:latin typeface="Tw Cen MT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00400" y="2790824"/>
            <a:ext cx="528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 pitchFamily="34" charset="0"/>
              </a:rPr>
              <a:t>x</a:t>
            </a:r>
            <a:endParaRPr lang="en-US" dirty="0">
              <a:latin typeface="Tw Cen MT" pitchFamily="34" charset="0"/>
            </a:endParaRPr>
          </a:p>
        </p:txBody>
      </p:sp>
      <p:grpSp>
        <p:nvGrpSpPr>
          <p:cNvPr id="5" name="Group 48"/>
          <p:cNvGrpSpPr/>
          <p:nvPr/>
        </p:nvGrpSpPr>
        <p:grpSpPr>
          <a:xfrm>
            <a:off x="5486400" y="1143000"/>
            <a:ext cx="2209801" cy="2362200"/>
            <a:chOff x="4724399" y="1524000"/>
            <a:chExt cx="3352801" cy="3307080"/>
          </a:xfrm>
        </p:grpSpPr>
        <p:sp>
          <p:nvSpPr>
            <p:cNvPr id="18" name="Oval 17"/>
            <p:cNvSpPr/>
            <p:nvPr/>
          </p:nvSpPr>
          <p:spPr>
            <a:xfrm>
              <a:off x="4724400" y="1524000"/>
              <a:ext cx="3352800" cy="3200400"/>
            </a:xfrm>
            <a:prstGeom prst="ellipse">
              <a:avLst/>
            </a:prstGeom>
            <a:no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stCxn id="18" idx="2"/>
              <a:endCxn id="18" idx="0"/>
            </p:cNvCxnSpPr>
            <p:nvPr/>
          </p:nvCxnSpPr>
          <p:spPr>
            <a:xfrm rot="10800000" flipH="1">
              <a:off x="4724401" y="1524000"/>
              <a:ext cx="1676400" cy="1600200"/>
            </a:xfrm>
            <a:prstGeom prst="line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8" idx="2"/>
            </p:cNvCxnSpPr>
            <p:nvPr/>
          </p:nvCxnSpPr>
          <p:spPr>
            <a:xfrm rot="10800000" flipH="1" flipV="1">
              <a:off x="4724399" y="3124200"/>
              <a:ext cx="115612" cy="1706880"/>
            </a:xfrm>
            <a:prstGeom prst="line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838200" y="914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 pitchFamily="34" charset="0"/>
              </a:rPr>
              <a:t>124</a:t>
            </a:r>
            <a:r>
              <a:rPr lang="en-US" baseline="30000" dirty="0" smtClean="0">
                <a:latin typeface="Comic Sans MS"/>
              </a:rPr>
              <a:t>◦</a:t>
            </a:r>
            <a:endParaRPr lang="en-US" baseline="30000" dirty="0">
              <a:latin typeface="Tw Cen MT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34000" y="1143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 pitchFamily="34" charset="0"/>
              </a:rPr>
              <a:t>70</a:t>
            </a:r>
            <a:r>
              <a:rPr lang="en-US" baseline="30000" dirty="0" smtClean="0">
                <a:latin typeface="Comic Sans MS"/>
              </a:rPr>
              <a:t>◦</a:t>
            </a:r>
            <a:endParaRPr lang="en-US" baseline="30000" dirty="0">
              <a:latin typeface="Tw Cen MT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486400" y="2133600"/>
            <a:ext cx="528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 pitchFamily="34" charset="0"/>
              </a:rPr>
              <a:t>x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0" y="914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w Cen MT" pitchFamily="34" charset="0"/>
              </a:rPr>
              <a:t>2.)</a:t>
            </a:r>
            <a:endParaRPr lang="en-US" sz="3200" dirty="0">
              <a:latin typeface="Tw Cen MT" pitchFamily="34" charset="0"/>
            </a:endParaRPr>
          </a:p>
        </p:txBody>
      </p:sp>
      <p:grpSp>
        <p:nvGrpSpPr>
          <p:cNvPr id="7" name="Group 61"/>
          <p:cNvGrpSpPr/>
          <p:nvPr/>
        </p:nvGrpSpPr>
        <p:grpSpPr>
          <a:xfrm>
            <a:off x="609600" y="4191000"/>
            <a:ext cx="2971800" cy="2438400"/>
            <a:chOff x="-678180" y="2438400"/>
            <a:chExt cx="4259580" cy="3447393"/>
          </a:xfrm>
        </p:grpSpPr>
        <p:sp>
          <p:nvSpPr>
            <p:cNvPr id="63" name="Oval 62"/>
            <p:cNvSpPr/>
            <p:nvPr/>
          </p:nvSpPr>
          <p:spPr>
            <a:xfrm>
              <a:off x="304800" y="2438400"/>
              <a:ext cx="3276600" cy="3124200"/>
            </a:xfrm>
            <a:prstGeom prst="ellipse">
              <a:avLst/>
            </a:prstGeom>
            <a:no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Connector 63"/>
            <p:cNvCxnSpPr/>
            <p:nvPr/>
          </p:nvCxnSpPr>
          <p:spPr>
            <a:xfrm flipV="1">
              <a:off x="-678180" y="5454869"/>
              <a:ext cx="4150360" cy="430924"/>
            </a:xfrm>
            <a:prstGeom prst="line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-1638081" y="3506032"/>
              <a:ext cx="3339662" cy="1419860"/>
            </a:xfrm>
            <a:prstGeom prst="line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304800" y="3886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w Cen MT" pitchFamily="34" charset="0"/>
              </a:rPr>
              <a:t>3.)</a:t>
            </a:r>
            <a:endParaRPr lang="en-US" sz="3200" dirty="0">
              <a:latin typeface="Tw Cen MT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2000" y="6172200"/>
            <a:ext cx="528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 pitchFamily="34" charset="0"/>
              </a:rPr>
              <a:t>x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200400" y="4191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 pitchFamily="34" charset="0"/>
              </a:rPr>
              <a:t>260</a:t>
            </a:r>
            <a:r>
              <a:rPr lang="en-US" baseline="30000" dirty="0" smtClean="0">
                <a:latin typeface="Comic Sans MS"/>
              </a:rPr>
              <a:t>◦</a:t>
            </a:r>
            <a:endParaRPr lang="en-US" baseline="30000" dirty="0">
              <a:latin typeface="Tw Cen MT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572000" y="3657600"/>
            <a:ext cx="4572000" cy="3200400"/>
          </a:xfrm>
          <a:prstGeom prst="rect">
            <a:avLst/>
          </a:prstGeom>
          <a:solidFill>
            <a:srgbClr val="FFCC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3"/>
          <p:cNvGrpSpPr/>
          <p:nvPr/>
        </p:nvGrpSpPr>
        <p:grpSpPr>
          <a:xfrm>
            <a:off x="5410200" y="4114800"/>
            <a:ext cx="3124199" cy="2286000"/>
            <a:chOff x="4724400" y="1524000"/>
            <a:chExt cx="4740164" cy="3200400"/>
          </a:xfrm>
        </p:grpSpPr>
        <p:sp>
          <p:nvSpPr>
            <p:cNvPr id="75" name="Oval 74"/>
            <p:cNvSpPr/>
            <p:nvPr/>
          </p:nvSpPr>
          <p:spPr>
            <a:xfrm>
              <a:off x="4724400" y="1524000"/>
              <a:ext cx="3352800" cy="3200400"/>
            </a:xfrm>
            <a:prstGeom prst="ellipse">
              <a:avLst/>
            </a:prstGeom>
            <a:no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>
            <a:xfrm flipV="1">
              <a:off x="5533696" y="3124203"/>
              <a:ext cx="3894738" cy="1386837"/>
            </a:xfrm>
            <a:prstGeom prst="line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75" idx="1"/>
            </p:cNvCxnSpPr>
            <p:nvPr/>
          </p:nvCxnSpPr>
          <p:spPr>
            <a:xfrm rot="16200000" flipH="1">
              <a:off x="6774229" y="433864"/>
              <a:ext cx="1131512" cy="4249158"/>
            </a:xfrm>
            <a:prstGeom prst="line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7696200" y="5072359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 pitchFamily="34" charset="0"/>
              </a:rPr>
              <a:t>20</a:t>
            </a:r>
            <a:r>
              <a:rPr lang="en-US" baseline="30000" dirty="0" smtClean="0">
                <a:latin typeface="Comic Sans MS"/>
              </a:rPr>
              <a:t>◦</a:t>
            </a:r>
            <a:endParaRPr lang="en-US" baseline="30000" dirty="0">
              <a:latin typeface="Tw Cen MT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724400" y="5105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 pitchFamily="34" charset="0"/>
              </a:rPr>
              <a:t>110</a:t>
            </a:r>
            <a:r>
              <a:rPr lang="en-US" baseline="30000" dirty="0" smtClean="0">
                <a:latin typeface="Comic Sans MS"/>
              </a:rPr>
              <a:t>◦</a:t>
            </a:r>
            <a:endParaRPr lang="en-US" baseline="30000" dirty="0">
              <a:latin typeface="Tw Cen MT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296152" y="5019672"/>
            <a:ext cx="528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 pitchFamily="34" charset="0"/>
              </a:rPr>
              <a:t>x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72000" y="38100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w Cen MT" pitchFamily="34" charset="0"/>
              </a:rPr>
              <a:t>4.)</a:t>
            </a:r>
            <a:endParaRPr lang="en-US" sz="3200" dirty="0">
              <a:latin typeface="Tw Cen MT" pitchFamily="34" charset="0"/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0" y="1600200"/>
          <a:ext cx="64384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4" name="Equation" r:id="rId3" imgW="215640" imgH="177480" progId="Equation.DSMT4">
                  <p:embed/>
                </p:oleObj>
              </mc:Choice>
              <mc:Fallback>
                <p:oleObj name="Equation" r:id="rId3" imgW="215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00200"/>
                        <a:ext cx="64384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572000" y="1600200"/>
          <a:ext cx="8334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5" name="Equation" r:id="rId5" imgW="279360" imgH="177480" progId="Equation.DSMT4">
                  <p:embed/>
                </p:oleObj>
              </mc:Choice>
              <mc:Fallback>
                <p:oleObj name="Equation" r:id="rId5" imgW="2793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00200"/>
                        <a:ext cx="833437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04800" y="4800600"/>
          <a:ext cx="6445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6" name="Equation" r:id="rId7" imgW="215640" imgH="177480" progId="Equation.DSMT4">
                  <p:embed/>
                </p:oleObj>
              </mc:Choice>
              <mc:Fallback>
                <p:oleObj name="Equation" r:id="rId7" imgW="215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800600"/>
                        <a:ext cx="64452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572000" y="4343400"/>
          <a:ext cx="6064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7" name="Equation" r:id="rId9" imgW="203040" imgH="177480" progId="Equation.DSMT4">
                  <p:embed/>
                </p:oleObj>
              </mc:Choice>
              <mc:Fallback>
                <p:oleObj name="Equation" r:id="rId9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343400"/>
                        <a:ext cx="60642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712146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352800" y="3214010"/>
            <a:ext cx="2895600" cy="2895600"/>
            <a:chOff x="3352800" y="3214010"/>
            <a:chExt cx="2895600" cy="2895600"/>
          </a:xfrm>
        </p:grpSpPr>
        <p:sp>
          <p:nvSpPr>
            <p:cNvPr id="26628" name="Oval 4"/>
            <p:cNvSpPr>
              <a:spLocks noChangeArrowheads="1"/>
            </p:cNvSpPr>
            <p:nvPr/>
          </p:nvSpPr>
          <p:spPr bwMode="auto">
            <a:xfrm>
              <a:off x="3352800" y="3214010"/>
              <a:ext cx="2895600" cy="28956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Straight Connector 10"/>
            <p:cNvCxnSpPr>
              <a:endCxn id="26629" idx="0"/>
            </p:cNvCxnSpPr>
            <p:nvPr/>
          </p:nvCxnSpPr>
          <p:spPr>
            <a:xfrm rot="16200000" flipV="1">
              <a:off x="3984472" y="3908272"/>
              <a:ext cx="1498839" cy="1334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800600" y="3886200"/>
              <a:ext cx="1219200" cy="838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7500" dirty="0" smtClean="0">
                <a:solidFill>
                  <a:schemeClr val="accent2"/>
                </a:solidFill>
                <a:latin typeface="Berlin Sans FB Demi" pitchFamily="34" charset="0"/>
              </a:rPr>
              <a:t>Arc Length</a:t>
            </a:r>
            <a:endParaRPr lang="en-US" sz="7500" dirty="0">
              <a:solidFill>
                <a:schemeClr val="accent2"/>
              </a:solidFill>
              <a:latin typeface="Berlin Sans FB Demi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47800"/>
            <a:ext cx="9144000" cy="1371600"/>
          </a:xfrm>
          <a:solidFill>
            <a:srgbClr val="FFFF66"/>
          </a:solidFill>
        </p:spPr>
        <p:txBody>
          <a:bodyPr/>
          <a:lstStyle/>
          <a:p>
            <a:r>
              <a:rPr lang="en-US" sz="3600" dirty="0" smtClean="0">
                <a:latin typeface="Berlin Sans FB Demi" pitchFamily="34" charset="0"/>
              </a:rPr>
              <a:t>The distance along the curved line making the arc (NOT a degree amount)</a:t>
            </a:r>
            <a:endParaRPr lang="en-US" sz="3600" dirty="0">
              <a:latin typeface="Berlin Sans FB Demi" pitchFamily="34" charset="0"/>
            </a:endParaRPr>
          </a:p>
        </p:txBody>
      </p:sp>
      <p:sp>
        <p:nvSpPr>
          <p:cNvPr id="26629" name="Arc 5"/>
          <p:cNvSpPr>
            <a:spLocks/>
          </p:cNvSpPr>
          <p:nvPr/>
        </p:nvSpPr>
        <p:spPr bwMode="auto">
          <a:xfrm rot="4504236">
            <a:off x="4572001" y="3112410"/>
            <a:ext cx="1428750" cy="1374775"/>
          </a:xfrm>
          <a:custGeom>
            <a:avLst/>
            <a:gdLst>
              <a:gd name="G0" fmla="+- 21308 0 0"/>
              <a:gd name="G1" fmla="+- 20520 0 0"/>
              <a:gd name="G2" fmla="+- 21600 0 0"/>
              <a:gd name="T0" fmla="*/ 0 w 21308"/>
              <a:gd name="T1" fmla="*/ 16982 h 20520"/>
              <a:gd name="T2" fmla="*/ 14564 w 21308"/>
              <a:gd name="T3" fmla="*/ 0 h 20520"/>
              <a:gd name="T4" fmla="*/ 21308 w 21308"/>
              <a:gd name="T5" fmla="*/ 20520 h 20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08" h="20520" fill="none" extrusionOk="0">
                <a:moveTo>
                  <a:pt x="-1" y="16981"/>
                </a:moveTo>
                <a:cubicBezTo>
                  <a:pt x="1316" y="9052"/>
                  <a:pt x="6927" y="2509"/>
                  <a:pt x="14563" y="-1"/>
                </a:cubicBezTo>
              </a:path>
              <a:path w="21308" h="20520" stroke="0" extrusionOk="0">
                <a:moveTo>
                  <a:pt x="-1" y="16981"/>
                </a:moveTo>
                <a:cubicBezTo>
                  <a:pt x="1316" y="9052"/>
                  <a:pt x="6927" y="2509"/>
                  <a:pt x="14563" y="-1"/>
                </a:cubicBezTo>
                <a:lnTo>
                  <a:pt x="21308" y="2052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66800"/>
          </a:xfrm>
          <a:solidFill>
            <a:srgbClr val="333399"/>
          </a:solidFill>
          <a:ln/>
        </p:spPr>
        <p:txBody>
          <a:bodyPr/>
          <a:lstStyle/>
          <a:p>
            <a:r>
              <a:rPr lang="en-US" sz="7500" dirty="0" smtClean="0">
                <a:solidFill>
                  <a:schemeClr val="bg1"/>
                </a:solidFill>
                <a:latin typeface="Berlin Sans FB Demi" pitchFamily="34" charset="0"/>
              </a:rPr>
              <a:t>Arc Length</a:t>
            </a:r>
            <a:endParaRPr lang="en-US" sz="75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517700"/>
              </p:ext>
            </p:extLst>
          </p:nvPr>
        </p:nvGraphicFramePr>
        <p:xfrm>
          <a:off x="381000" y="2362200"/>
          <a:ext cx="8591304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9" name="Equation" r:id="rId3" imgW="2260440" imgH="406080" progId="Equation.DSMT4">
                  <p:embed/>
                </p:oleObj>
              </mc:Choice>
              <mc:Fallback>
                <p:oleObj name="Equation" r:id="rId3" imgW="2260440" imgH="406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362200"/>
                        <a:ext cx="8591304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 rot="5737259">
            <a:off x="5181600" y="1295400"/>
            <a:ext cx="2895600" cy="2895600"/>
            <a:chOff x="3352800" y="3214010"/>
            <a:chExt cx="2895600" cy="2895600"/>
          </a:xfrm>
        </p:grpSpPr>
        <p:sp>
          <p:nvSpPr>
            <p:cNvPr id="26628" name="Oval 4"/>
            <p:cNvSpPr>
              <a:spLocks noChangeArrowheads="1"/>
            </p:cNvSpPr>
            <p:nvPr/>
          </p:nvSpPr>
          <p:spPr bwMode="auto">
            <a:xfrm>
              <a:off x="3352800" y="3214010"/>
              <a:ext cx="2895600" cy="28956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 flipV="1">
              <a:off x="3984472" y="3908272"/>
              <a:ext cx="1498839" cy="1334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800600" y="3886200"/>
              <a:ext cx="1219200" cy="838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15400" cy="9906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chemeClr val="accent2"/>
                </a:solidFill>
                <a:latin typeface="Berlin Sans FB Demi" pitchFamily="34" charset="0"/>
              </a:rPr>
              <a:t>Ex 6.  Find the Arc Length</a:t>
            </a:r>
            <a:br>
              <a:rPr lang="en-US" sz="3600" dirty="0" smtClean="0">
                <a:solidFill>
                  <a:schemeClr val="accent2"/>
                </a:solidFill>
                <a:latin typeface="Berlin Sans FB Demi" pitchFamily="34" charset="0"/>
              </a:rPr>
            </a:br>
            <a:r>
              <a:rPr lang="en-US" sz="3600" dirty="0" smtClean="0">
                <a:solidFill>
                  <a:schemeClr val="accent2"/>
                </a:solidFill>
                <a:latin typeface="Berlin Sans FB Demi" pitchFamily="34" charset="0"/>
              </a:rPr>
              <a:t>Round to the nearest hundredths</a:t>
            </a:r>
            <a:endParaRPr lang="en-US" sz="3600" dirty="0">
              <a:solidFill>
                <a:schemeClr val="accent2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4200" y="2209800"/>
            <a:ext cx="1061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  <a:cs typeface="Arial" pitchFamily="34" charset="0"/>
              </a:rPr>
              <a:t>8m</a:t>
            </a:r>
            <a:endParaRPr lang="en-US" sz="3600" b="1" dirty="0">
              <a:latin typeface="+mj-lt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48600" y="3276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  <a:cs typeface="Arial" pitchFamily="34" charset="0"/>
              </a:rPr>
              <a:t>70</a:t>
            </a:r>
            <a:r>
              <a:rPr lang="en-US" sz="3600" b="1" dirty="0" smtClean="0">
                <a:latin typeface="+mj-lt"/>
                <a:cs typeface="Arial" pitchFamily="34" charset="0"/>
                <a:sym typeface="Symbol"/>
              </a:rPr>
              <a:t></a:t>
            </a:r>
            <a:endParaRPr lang="en-US" sz="3600" b="1" baseline="30000" dirty="0">
              <a:latin typeface="+mj-lt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49009"/>
              </p:ext>
            </p:extLst>
          </p:nvPr>
        </p:nvGraphicFramePr>
        <p:xfrm>
          <a:off x="125412" y="4800600"/>
          <a:ext cx="7570788" cy="101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6" name="Equation" r:id="rId3" imgW="1523880" imgH="203040" progId="Equation.DSMT4">
                  <p:embed/>
                </p:oleObj>
              </mc:Choice>
              <mc:Fallback>
                <p:oleObj name="Equation" r:id="rId3" imgW="1523880" imgH="203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" y="4800600"/>
                        <a:ext cx="7570788" cy="1010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00800" y="2286000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ym typeface="Symbol"/>
              </a:rPr>
              <a:t></a:t>
            </a:r>
            <a:endParaRPr lang="en-US" sz="4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925678"/>
              </p:ext>
            </p:extLst>
          </p:nvPr>
        </p:nvGraphicFramePr>
        <p:xfrm>
          <a:off x="76200" y="1295400"/>
          <a:ext cx="50768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7" name="Equation" r:id="rId5" imgW="2260440" imgH="406080" progId="Equation.DSMT4">
                  <p:embed/>
                </p:oleObj>
              </mc:Choice>
              <mc:Fallback>
                <p:oleObj name="Equation" r:id="rId5" imgW="2260440" imgH="406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295400"/>
                        <a:ext cx="50768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407992"/>
              </p:ext>
            </p:extLst>
          </p:nvPr>
        </p:nvGraphicFramePr>
        <p:xfrm>
          <a:off x="106388" y="2667000"/>
          <a:ext cx="4846612" cy="1289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8" name="Equation" r:id="rId7" imgW="1384200" imgH="368280" progId="Equation.DSMT4">
                  <p:embed/>
                </p:oleObj>
              </mc:Choice>
              <mc:Fallback>
                <p:oleObj name="Equation" r:id="rId7" imgW="1384200" imgH="3682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88" y="2667000"/>
                        <a:ext cx="4846612" cy="12893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chemeClr val="accent2"/>
                </a:solidFill>
                <a:latin typeface="Berlin Sans FB Demi" pitchFamily="34" charset="0"/>
              </a:rPr>
              <a:t>Ex 7.  Find the exact Arc Length</a:t>
            </a:r>
            <a:r>
              <a:rPr lang="en-US" sz="3600" dirty="0">
                <a:solidFill>
                  <a:schemeClr val="accent2"/>
                </a:solidFill>
                <a:latin typeface="Berlin Sans FB Demi" pitchFamily="34" charset="0"/>
              </a:rPr>
              <a:t>.</a:t>
            </a:r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187067"/>
              </p:ext>
            </p:extLst>
          </p:nvPr>
        </p:nvGraphicFramePr>
        <p:xfrm>
          <a:off x="76200" y="4495800"/>
          <a:ext cx="6684963" cy="1798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1" name="Equation" r:id="rId3" imgW="1511280" imgH="406080" progId="Equation.DSMT4">
                  <p:embed/>
                </p:oleObj>
              </mc:Choice>
              <mc:Fallback>
                <p:oleObj name="Equation" r:id="rId3" imgW="15112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495800"/>
                        <a:ext cx="6684963" cy="179845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008902"/>
              </p:ext>
            </p:extLst>
          </p:nvPr>
        </p:nvGraphicFramePr>
        <p:xfrm>
          <a:off x="152400" y="1295400"/>
          <a:ext cx="46863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2" name="Equation" r:id="rId5" imgW="2260600" imgH="406400" progId="Equation.DSMT4">
                  <p:embed/>
                </p:oleObj>
              </mc:Choice>
              <mc:Fallback>
                <p:oleObj name="Equation" r:id="rId5" imgW="2260600" imgH="40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46863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06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0" t="34267" r="69850" b="25467"/>
          <a:stretch/>
        </p:blipFill>
        <p:spPr bwMode="auto">
          <a:xfrm>
            <a:off x="5105400" y="1143000"/>
            <a:ext cx="3676272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028641"/>
              </p:ext>
            </p:extLst>
          </p:nvPr>
        </p:nvGraphicFramePr>
        <p:xfrm>
          <a:off x="-8590" y="2590800"/>
          <a:ext cx="486951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3" name="Equation" r:id="rId8" imgW="1384200" imgH="368280" progId="Equation.DSMT4">
                  <p:embed/>
                </p:oleObj>
              </mc:Choice>
              <mc:Fallback>
                <p:oleObj name="Equation" r:id="rId8" imgW="1384200" imgH="368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590" y="2590800"/>
                        <a:ext cx="4869516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52299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152400" y="1600200"/>
            <a:ext cx="3124200" cy="3124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610600" cy="838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Ex 8 Find the radius.  Round to the nearest hundredth.</a:t>
            </a:r>
            <a:endParaRPr lang="en-US" sz="32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Pie 10"/>
          <p:cNvSpPr/>
          <p:nvPr/>
        </p:nvSpPr>
        <p:spPr>
          <a:xfrm>
            <a:off x="152400" y="1600200"/>
            <a:ext cx="3124200" cy="3124200"/>
          </a:xfrm>
          <a:prstGeom prst="pie">
            <a:avLst>
              <a:gd name="adj1" fmla="val 0"/>
              <a:gd name="adj2" fmla="val 18032440"/>
            </a:avLst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21504986">
            <a:off x="3269855" y="2902889"/>
            <a:ext cx="53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21504986">
            <a:off x="2520876" y="1455087"/>
            <a:ext cx="53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32639"/>
              </p:ext>
            </p:extLst>
          </p:nvPr>
        </p:nvGraphicFramePr>
        <p:xfrm>
          <a:off x="2286000" y="381000"/>
          <a:ext cx="6370637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50" name="Equation" r:id="rId3" imgW="3035160" imgH="406080" progId="Equation.DSMT4">
                  <p:embed/>
                </p:oleObj>
              </mc:Choice>
              <mc:Fallback>
                <p:oleObj name="Equation" r:id="rId3" imgW="3035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81000"/>
                        <a:ext cx="6370637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 rot="21504986">
            <a:off x="1834992" y="2725222"/>
            <a:ext cx="984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60</a:t>
            </a:r>
            <a:r>
              <a:rPr lang="en-US" baseline="30000" dirty="0" smtClean="0">
                <a:latin typeface="Arial"/>
                <a:cs typeface="Arial"/>
              </a:rPr>
              <a:t>◦</a:t>
            </a:r>
            <a:endParaRPr lang="en-US" baseline="30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4764088" y="5791200"/>
          <a:ext cx="38004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51" name="Equation" r:id="rId5" imgW="685800" imgH="164880" progId="Equation.DSMT4">
                  <p:embed/>
                </p:oleObj>
              </mc:Choice>
              <mc:Fallback>
                <p:oleObj name="Equation" r:id="rId5" imgW="6858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088" y="5791200"/>
                        <a:ext cx="38004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524000" y="2743200"/>
            <a:ext cx="4331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ym typeface="Symbol"/>
              </a:rPr>
              <a:t></a:t>
            </a:r>
            <a:endParaRPr lang="en-US" sz="4200" dirty="0"/>
          </a:p>
        </p:txBody>
      </p:sp>
      <p:graphicFrame>
        <p:nvGraphicFramePr>
          <p:cNvPr id="348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289945"/>
              </p:ext>
            </p:extLst>
          </p:nvPr>
        </p:nvGraphicFramePr>
        <p:xfrm>
          <a:off x="4300538" y="1604963"/>
          <a:ext cx="3284537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52" name="Equation" r:id="rId7" imgW="952200" imgH="368280" progId="Equation.DSMT4">
                  <p:embed/>
                </p:oleObj>
              </mc:Choice>
              <mc:Fallback>
                <p:oleObj name="Equation" r:id="rId7" imgW="9522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538" y="1604963"/>
                        <a:ext cx="3284537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624150"/>
              </p:ext>
            </p:extLst>
          </p:nvPr>
        </p:nvGraphicFramePr>
        <p:xfrm>
          <a:off x="3506308" y="3157220"/>
          <a:ext cx="439896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53" name="Equation" r:id="rId9" imgW="1117440" imgH="164880" progId="Equation.DSMT4">
                  <p:embed/>
                </p:oleObj>
              </mc:Choice>
              <mc:Fallback>
                <p:oleObj name="Equation" r:id="rId9" imgW="11174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6308" y="3157220"/>
                        <a:ext cx="4398962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300565"/>
              </p:ext>
            </p:extLst>
          </p:nvPr>
        </p:nvGraphicFramePr>
        <p:xfrm>
          <a:off x="3536788" y="4075112"/>
          <a:ext cx="38989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54" name="Equation" r:id="rId11" imgW="990360" imgH="164880" progId="Equation.DSMT4">
                  <p:embed/>
                </p:oleObj>
              </mc:Choice>
              <mc:Fallback>
                <p:oleObj name="Equation" r:id="rId11" imgW="990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788" y="4075112"/>
                        <a:ext cx="389890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202808"/>
              </p:ext>
            </p:extLst>
          </p:nvPr>
        </p:nvGraphicFramePr>
        <p:xfrm>
          <a:off x="4410075" y="4876800"/>
          <a:ext cx="269875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55" name="Equation" r:id="rId13" imgW="685800" imgH="164880" progId="Equation.DSMT4">
                  <p:embed/>
                </p:oleObj>
              </mc:Choice>
              <mc:Fallback>
                <p:oleObj name="Equation" r:id="rId13" imgW="685800" imgH="1648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0075" y="4876800"/>
                        <a:ext cx="269875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059015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228601" y="1371600"/>
            <a:ext cx="3124200" cy="3124200"/>
          </a:xfrm>
          <a:prstGeom prst="ellipse">
            <a:avLst/>
          </a:prstGeom>
          <a:solidFill>
            <a:srgbClr val="FF99CC"/>
          </a:solidFill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838200"/>
          </a:xfrm>
        </p:spPr>
        <p:txBody>
          <a:bodyPr/>
          <a:lstStyle/>
          <a:p>
            <a:pPr algn="l"/>
            <a:r>
              <a:rPr lang="en-US" sz="3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Ex 9 Find the circumference. Round to the nearest hundredth.</a:t>
            </a:r>
            <a:endParaRPr lang="en-US" sz="30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Pie 10"/>
          <p:cNvSpPr/>
          <p:nvPr/>
        </p:nvSpPr>
        <p:spPr>
          <a:xfrm>
            <a:off x="228601" y="1371600"/>
            <a:ext cx="3124200" cy="3124200"/>
          </a:xfrm>
          <a:prstGeom prst="pie">
            <a:avLst>
              <a:gd name="adj1" fmla="val 15378219"/>
              <a:gd name="adj2" fmla="val 10854562"/>
            </a:avLst>
          </a:prstGeom>
          <a:solidFill>
            <a:schemeClr val="bg1"/>
          </a:solidFill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21504986">
            <a:off x="82392" y="1537512"/>
            <a:ext cx="984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80</a:t>
            </a:r>
            <a:r>
              <a:rPr lang="en-US" baseline="30000" dirty="0" smtClean="0">
                <a:latin typeface="Arial"/>
                <a:cs typeface="Arial"/>
              </a:rPr>
              <a:t>◦</a:t>
            </a:r>
            <a:endParaRPr lang="en-US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1" y="2514600"/>
            <a:ext cx="4331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ym typeface="Symbol"/>
              </a:rPr>
              <a:t></a:t>
            </a:r>
            <a:endParaRPr lang="en-US" sz="4200" dirty="0"/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761839"/>
              </p:ext>
            </p:extLst>
          </p:nvPr>
        </p:nvGraphicFramePr>
        <p:xfrm>
          <a:off x="4960938" y="1817688"/>
          <a:ext cx="3441700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8" name="Equation" r:id="rId3" imgW="1015920" imgH="368280" progId="Equation.DSMT4">
                  <p:embed/>
                </p:oleObj>
              </mc:Choice>
              <mc:Fallback>
                <p:oleObj name="Equation" r:id="rId3" imgW="10159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1817688"/>
                        <a:ext cx="3441700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655948"/>
              </p:ext>
            </p:extLst>
          </p:nvPr>
        </p:nvGraphicFramePr>
        <p:xfrm>
          <a:off x="3454400" y="3198813"/>
          <a:ext cx="4984750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9" name="Equation" r:id="rId5" imgW="1244520" imgH="228600" progId="Equation.DSMT4">
                  <p:embed/>
                </p:oleObj>
              </mc:Choice>
              <mc:Fallback>
                <p:oleObj name="Equation" r:id="rId5" imgW="1244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3198813"/>
                        <a:ext cx="4984750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384711"/>
              </p:ext>
            </p:extLst>
          </p:nvPr>
        </p:nvGraphicFramePr>
        <p:xfrm>
          <a:off x="4040188" y="5486400"/>
          <a:ext cx="485616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0" name="Equation" r:id="rId7" imgW="812520" imgH="177480" progId="Equation.DSMT4">
                  <p:embed/>
                </p:oleObj>
              </mc:Choice>
              <mc:Fallback>
                <p:oleObj name="Equation" r:id="rId7" imgW="8125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8" y="5486400"/>
                        <a:ext cx="485616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887704"/>
              </p:ext>
            </p:extLst>
          </p:nvPr>
        </p:nvGraphicFramePr>
        <p:xfrm>
          <a:off x="2233613" y="593725"/>
          <a:ext cx="64770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1" name="Equation" r:id="rId9" imgW="3085920" imgH="406080" progId="Equation.DSMT4">
                  <p:embed/>
                </p:oleObj>
              </mc:Choice>
              <mc:Fallback>
                <p:oleObj name="Equation" r:id="rId9" imgW="30859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613" y="593725"/>
                        <a:ext cx="64770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 rot="21504986">
            <a:off x="-38333" y="2598089"/>
            <a:ext cx="53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21504986">
            <a:off x="1094412" y="982645"/>
            <a:ext cx="53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857991"/>
              </p:ext>
            </p:extLst>
          </p:nvPr>
        </p:nvGraphicFramePr>
        <p:xfrm>
          <a:off x="3100388" y="4191000"/>
          <a:ext cx="50927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2" name="Equation" r:id="rId11" imgW="1104840" imgH="228600" progId="Equation.DSMT4">
                  <p:embed/>
                </p:oleObj>
              </mc:Choice>
              <mc:Fallback>
                <p:oleObj name="Equation" r:id="rId11" imgW="1104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0388" y="4191000"/>
                        <a:ext cx="50927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803838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76200" y="1981200"/>
            <a:ext cx="3124200" cy="3124200"/>
          </a:xfrm>
          <a:prstGeom prst="ellipse">
            <a:avLst/>
          </a:prstGeom>
          <a:solidFill>
            <a:srgbClr val="FFFF99"/>
          </a:solidFill>
          <a:ln w="285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Ex 10 Find the radius of the </a:t>
            </a:r>
            <a:r>
              <a:rPr lang="en-US" sz="32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unshaded</a:t>
            </a:r>
            <a:r>
              <a:rPr lang="en-US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region. Round to the nearest tenth.</a:t>
            </a:r>
            <a:endParaRPr lang="en-US" sz="32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Pie 10"/>
          <p:cNvSpPr/>
          <p:nvPr/>
        </p:nvSpPr>
        <p:spPr>
          <a:xfrm>
            <a:off x="76200" y="1981200"/>
            <a:ext cx="3124200" cy="3124200"/>
          </a:xfrm>
          <a:prstGeom prst="pie">
            <a:avLst>
              <a:gd name="adj1" fmla="val 15378219"/>
              <a:gd name="adj2" fmla="val 20261606"/>
            </a:avLst>
          </a:prstGeom>
          <a:solidFill>
            <a:schemeClr val="bg1"/>
          </a:solidFill>
          <a:ln w="285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21504986">
            <a:off x="1682592" y="2680513"/>
            <a:ext cx="984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75</a:t>
            </a:r>
            <a:r>
              <a:rPr lang="en-US" baseline="30000" dirty="0" smtClean="0">
                <a:latin typeface="Arial"/>
                <a:cs typeface="Arial"/>
              </a:rPr>
              <a:t>◦</a:t>
            </a:r>
            <a:endParaRPr lang="en-US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1504986">
            <a:off x="3054276" y="2674289"/>
            <a:ext cx="53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1504986">
            <a:off x="996877" y="1607489"/>
            <a:ext cx="53386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547799"/>
              </p:ext>
            </p:extLst>
          </p:nvPr>
        </p:nvGraphicFramePr>
        <p:xfrm>
          <a:off x="1" y="833999"/>
          <a:ext cx="4952999" cy="686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3" name="Equation" r:id="rId3" imgW="2933640" imgH="406080" progId="Equation.DSMT4">
                  <p:embed/>
                </p:oleObj>
              </mc:Choice>
              <mc:Fallback>
                <p:oleObj name="Equation" r:id="rId3" imgW="29336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833999"/>
                        <a:ext cx="4952999" cy="6869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47800" y="3147536"/>
            <a:ext cx="4331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ym typeface="Symbol"/>
              </a:rPr>
              <a:t></a:t>
            </a:r>
            <a:endParaRPr lang="en-US" sz="4200" dirty="0"/>
          </a:p>
        </p:txBody>
      </p:sp>
      <p:graphicFrame>
        <p:nvGraphicFramePr>
          <p:cNvPr id="634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836125"/>
              </p:ext>
            </p:extLst>
          </p:nvPr>
        </p:nvGraphicFramePr>
        <p:xfrm>
          <a:off x="5056188" y="1290638"/>
          <a:ext cx="3140075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4" name="Equation" r:id="rId5" imgW="838080" imgH="368280" progId="Equation.DSMT4">
                  <p:embed/>
                </p:oleObj>
              </mc:Choice>
              <mc:Fallback>
                <p:oleObj name="Equation" r:id="rId5" imgW="8380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188" y="1290638"/>
                        <a:ext cx="3140075" cy="138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46372"/>
              </p:ext>
            </p:extLst>
          </p:nvPr>
        </p:nvGraphicFramePr>
        <p:xfrm>
          <a:off x="4038600" y="2819400"/>
          <a:ext cx="463814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5" name="Equation" r:id="rId7" imgW="1002960" imgH="164880" progId="Equation.DSMT4">
                  <p:embed/>
                </p:oleObj>
              </mc:Choice>
              <mc:Fallback>
                <p:oleObj name="Equation" r:id="rId7" imgW="1002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19400"/>
                        <a:ext cx="463814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6699643"/>
              </p:ext>
            </p:extLst>
          </p:nvPr>
        </p:nvGraphicFramePr>
        <p:xfrm>
          <a:off x="3886200" y="3657600"/>
          <a:ext cx="4684235" cy="868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6" name="Equation" r:id="rId9" imgW="888840" imgH="164880" progId="Equation.DSMT4">
                  <p:embed/>
                </p:oleObj>
              </mc:Choice>
              <mc:Fallback>
                <p:oleObj name="Equation" r:id="rId9" imgW="888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657600"/>
                        <a:ext cx="4684235" cy="868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168819"/>
              </p:ext>
            </p:extLst>
          </p:nvPr>
        </p:nvGraphicFramePr>
        <p:xfrm>
          <a:off x="4724400" y="4610100"/>
          <a:ext cx="30495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7" name="Equation" r:id="rId11" imgW="507960" imgH="164880" progId="Equation.DSMT4">
                  <p:embed/>
                </p:oleObj>
              </mc:Choice>
              <mc:Fallback>
                <p:oleObj name="Equation" r:id="rId11" imgW="507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610100"/>
                        <a:ext cx="304958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00019"/>
              </p:ext>
            </p:extLst>
          </p:nvPr>
        </p:nvGraphicFramePr>
        <p:xfrm>
          <a:off x="4381500" y="5715000"/>
          <a:ext cx="38877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08" name="Equation" r:id="rId13" imgW="647640" imgH="164880" progId="Equation.DSMT4">
                  <p:embed/>
                </p:oleObj>
              </mc:Choice>
              <mc:Fallback>
                <p:oleObj name="Equation" r:id="rId13" imgW="647640" imgH="1648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0" y="5715000"/>
                        <a:ext cx="388778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105473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067800" cy="1524000"/>
          </a:xfrm>
        </p:spPr>
        <p:txBody>
          <a:bodyPr/>
          <a:lstStyle/>
          <a:p>
            <a:r>
              <a:rPr lang="en-US" sz="9600" b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Work</a:t>
            </a:r>
            <a:endParaRPr lang="en-US" sz="6600" b="1" dirty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-15240" y="1828800"/>
            <a:ext cx="4317130" cy="4724399"/>
          </a:xfrm>
        </p:spPr>
        <p:txBody>
          <a:bodyPr/>
          <a:lstStyle/>
          <a:p>
            <a:r>
              <a:rPr lang="en-US" sz="4800" b="1" dirty="0" smtClean="0"/>
              <a:t>Don’t get stumped, ask your group members for help.</a:t>
            </a:r>
          </a:p>
        </p:txBody>
      </p:sp>
      <p:pic>
        <p:nvPicPr>
          <p:cNvPr id="53253" name="Picture 5" descr="C:\Users\cee13931\AppData\Local\Microsoft\Windows\Temporary Internet Files\Content.IE5\WYBVBAJA\MC90033157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890" y="1828800"/>
            <a:ext cx="485735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89253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C:\Users\cee13931\AppData\Local\Microsoft\Windows\Temporary Internet Files\Content.IE5\VEOHE3LV\MC9001409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30480"/>
            <a:ext cx="4572000" cy="6888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337560"/>
            <a:ext cx="3048000" cy="3215640"/>
          </a:xfrm>
        </p:spPr>
        <p:txBody>
          <a:bodyPr/>
          <a:lstStyle/>
          <a:p>
            <a:r>
              <a:rPr lang="en-US" sz="6000" b="1" dirty="0" smtClean="0"/>
              <a:t>Quiz next class</a:t>
            </a:r>
            <a:endParaRPr lang="en-US" sz="6000" b="1" dirty="0"/>
          </a:p>
        </p:txBody>
      </p:sp>
      <p:pic>
        <p:nvPicPr>
          <p:cNvPr id="6" name="Picture 2" descr="C:\Users\cee13931\AppData\Local\Microsoft\Windows\Temporary Internet Files\Content.IE5\VEOHE3LV\MC9001409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89177" y="-30480"/>
            <a:ext cx="4354823" cy="6888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4953000" y="3276600"/>
            <a:ext cx="3048000" cy="3215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4800" b="1" dirty="0" smtClean="0"/>
              <a:t>4 Angle Formulas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99387096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2057400"/>
            <a:ext cx="23940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1600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Solve for x: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032860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191000"/>
          </a:xfrm>
        </p:spPr>
        <p:txBody>
          <a:bodyPr/>
          <a:lstStyle/>
          <a:p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Circumference &amp; Arc Length</a:t>
            </a:r>
            <a:b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Circles</a:t>
            </a:r>
            <a:endParaRPr 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04" name="Picture 4" descr="C:\Users\cee13931\AppData\Local\Microsoft\Windows\Temporary Internet Files\Content.IE5\WYBVBAJA\MC90043591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510" y="4343286"/>
            <a:ext cx="2571015" cy="236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524000"/>
          </a:xfrm>
          <a:solidFill>
            <a:schemeClr val="bg1"/>
          </a:solidFill>
        </p:spPr>
        <p:txBody>
          <a:bodyPr/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2 Types of Answers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81200"/>
            <a:ext cx="3505200" cy="4495800"/>
          </a:xfrm>
          <a:ln w="76200"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Rounded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Type the Pi button on your calculator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Toggle your answer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Round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505200" cy="4495800"/>
          </a:xfrm>
          <a:ln w="76200"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FFFF00"/>
                </a:solidFill>
              </a:rPr>
              <a:t>Exact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Type the Pi button on your calculator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Pi will be in your answer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TI 36X Pro gives exact answers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68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7500">
                <a:solidFill>
                  <a:schemeClr val="accent2"/>
                </a:solidFill>
                <a:latin typeface="Berlin Sans FB Demi" pitchFamily="34" charset="0"/>
              </a:rPr>
              <a:t>Circumference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47800"/>
            <a:ext cx="9144000" cy="990600"/>
          </a:xfrm>
          <a:solidFill>
            <a:srgbClr val="FFFF66"/>
          </a:solidFill>
        </p:spPr>
        <p:txBody>
          <a:bodyPr/>
          <a:lstStyle/>
          <a:p>
            <a:r>
              <a:rPr lang="en-US" sz="4400" dirty="0">
                <a:latin typeface="Berlin Sans FB Demi" pitchFamily="34" charset="0"/>
              </a:rPr>
              <a:t>The distance around a circle</a:t>
            </a:r>
          </a:p>
        </p:txBody>
      </p:sp>
      <p:pic>
        <p:nvPicPr>
          <p:cNvPr id="52226" name="Picture 2" descr="C:\Users\cee13931\AppData\Local\Microsoft\Windows\Temporary Internet Files\Content.IE5\WYBVBAJA\MC90043592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9" y="2514600"/>
            <a:ext cx="3505791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965960" y="3429000"/>
            <a:ext cx="487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/>
              <a:t>or</a:t>
            </a:r>
          </a:p>
        </p:txBody>
      </p:sp>
      <p:graphicFrame>
        <p:nvGraphicFramePr>
          <p:cNvPr id="923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68819"/>
              </p:ext>
            </p:extLst>
          </p:nvPr>
        </p:nvGraphicFramePr>
        <p:xfrm>
          <a:off x="1981200" y="1987550"/>
          <a:ext cx="5128993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5" name="Equation" r:id="rId3" imgW="545760" imgH="177480" progId="Equation.DSMT4">
                  <p:embed/>
                </p:oleObj>
              </mc:Choice>
              <mc:Fallback>
                <p:oleObj name="Equation" r:id="rId3" imgW="545760" imgH="177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987550"/>
                        <a:ext cx="5128993" cy="1670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113314"/>
              </p:ext>
            </p:extLst>
          </p:nvPr>
        </p:nvGraphicFramePr>
        <p:xfrm>
          <a:off x="1904206" y="4495800"/>
          <a:ext cx="5030788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6" name="Equation" r:id="rId5" imgW="507960" imgH="177480" progId="Equation.DSMT4">
                  <p:embed/>
                </p:oleObj>
              </mc:Choice>
              <mc:Fallback>
                <p:oleObj name="Equation" r:id="rId5" imgW="507960" imgH="177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4206" y="4495800"/>
                        <a:ext cx="5030788" cy="1762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5240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6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Circumference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1430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Find the 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EXACT circumference.</a:t>
            </a:r>
            <a:endParaRPr lang="en-US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802642"/>
              </p:ext>
            </p:extLst>
          </p:nvPr>
        </p:nvGraphicFramePr>
        <p:xfrm>
          <a:off x="5486400" y="1676400"/>
          <a:ext cx="2743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4" name="Equation" r:id="rId3" imgW="457200" imgH="177480" progId="Equation.DSMT4">
                  <p:embed/>
                </p:oleObj>
              </mc:Choice>
              <mc:Fallback>
                <p:oleObj name="Equation" r:id="rId3" imgW="457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676400"/>
                        <a:ext cx="2743200" cy="1066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28600" y="1524000"/>
            <a:ext cx="5867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742950" indent="-742950" algn="l"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r = 14 feet</a:t>
            </a:r>
          </a:p>
          <a:p>
            <a:pPr marL="742950" indent="-742950" algn="l">
              <a:buAutoNum type="arabicPeriod"/>
            </a:pPr>
            <a:endParaRPr lang="en-US" sz="4800" b="1" dirty="0" smtClean="0">
              <a:solidFill>
                <a:schemeClr val="tx1"/>
              </a:solidFill>
              <a:latin typeface="+mn-lt"/>
            </a:endParaRPr>
          </a:p>
          <a:p>
            <a:pPr marL="742950" indent="-742950" algn="l">
              <a:buAutoNum type="arabicPeriod"/>
            </a:pPr>
            <a:endParaRPr lang="en-US" sz="4800" b="1" dirty="0" smtClean="0">
              <a:solidFill>
                <a:schemeClr val="tx1"/>
              </a:solidFill>
              <a:latin typeface="+mn-lt"/>
            </a:endParaRPr>
          </a:p>
          <a:p>
            <a:pPr marL="742950" indent="-742950" algn="l">
              <a:buAutoNum type="arabicPeriod"/>
            </a:pPr>
            <a:endParaRPr lang="en-US" sz="4800" b="1" dirty="0">
              <a:solidFill>
                <a:schemeClr val="tx1"/>
              </a:solidFill>
              <a:latin typeface="+mn-lt"/>
            </a:endParaRPr>
          </a:p>
          <a:p>
            <a:pPr marL="742950" indent="-742950" algn="l"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d = 15 miles</a:t>
            </a:r>
            <a:endParaRPr lang="en-US" sz="48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240170"/>
              </p:ext>
            </p:extLst>
          </p:nvPr>
        </p:nvGraphicFramePr>
        <p:xfrm>
          <a:off x="4686300" y="4745038"/>
          <a:ext cx="4267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5" name="Equation" r:id="rId5" imgW="711000" imgH="177480" progId="Equation.DSMT4">
                  <p:embed/>
                </p:oleObj>
              </mc:Choice>
              <mc:Fallback>
                <p:oleObj name="Equation" r:id="rId5" imgW="711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4745038"/>
                        <a:ext cx="4267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63829"/>
              </p:ext>
            </p:extLst>
          </p:nvPr>
        </p:nvGraphicFramePr>
        <p:xfrm>
          <a:off x="955675" y="2667000"/>
          <a:ext cx="27527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6" name="Equation" r:id="rId7" imgW="647640" imgH="177480" progId="Equation.DSMT4">
                  <p:embed/>
                </p:oleObj>
              </mc:Choice>
              <mc:Fallback>
                <p:oleObj name="Equation" r:id="rId7" imgW="64764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2667000"/>
                        <a:ext cx="27527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564038"/>
              </p:ext>
            </p:extLst>
          </p:nvPr>
        </p:nvGraphicFramePr>
        <p:xfrm>
          <a:off x="990600" y="5410200"/>
          <a:ext cx="24288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7" name="Equation" r:id="rId9" imgW="571320" imgH="177480" progId="Equation.DSMT4">
                  <p:embed/>
                </p:oleObj>
              </mc:Choice>
              <mc:Fallback>
                <p:oleObj name="Equation" r:id="rId9" imgW="57132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410200"/>
                        <a:ext cx="242887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208091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sz="4000" b="1" dirty="0" smtClean="0">
                <a:latin typeface="+mn-lt"/>
              </a:rPr>
              <a:t>Ex 3 and 4:  Find </a:t>
            </a:r>
            <a:r>
              <a:rPr lang="en-US" sz="4000" b="1" dirty="0">
                <a:latin typeface="+mn-lt"/>
              </a:rPr>
              <a:t>the </a:t>
            </a:r>
            <a:r>
              <a:rPr lang="en-US" sz="4000" b="1" dirty="0" smtClean="0">
                <a:latin typeface="+mn-lt"/>
              </a:rPr>
              <a:t>circumference.  Round to the nearest </a:t>
            </a:r>
            <a:r>
              <a:rPr lang="en-US" sz="4000" b="1" u="sng" dirty="0" smtClean="0">
                <a:solidFill>
                  <a:srgbClr val="E38507"/>
                </a:solidFill>
                <a:latin typeface="+mn-lt"/>
              </a:rPr>
              <a:t>tenth</a:t>
            </a:r>
            <a:r>
              <a:rPr lang="en-US" sz="4000" b="1" dirty="0" smtClean="0">
                <a:latin typeface="+mn-lt"/>
              </a:rPr>
              <a:t>.</a:t>
            </a:r>
            <a:endParaRPr lang="en-US" sz="4000" b="1" dirty="0">
              <a:latin typeface="+mn-lt"/>
            </a:endParaRPr>
          </a:p>
        </p:txBody>
      </p:sp>
      <p:sp>
        <p:nvSpPr>
          <p:cNvPr id="46083" name="Oval 3"/>
          <p:cNvSpPr>
            <a:spLocks noChangeArrowheads="1"/>
          </p:cNvSpPr>
          <p:nvPr/>
        </p:nvSpPr>
        <p:spPr bwMode="auto">
          <a:xfrm>
            <a:off x="304800" y="1295400"/>
            <a:ext cx="3048000" cy="2819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1752600" y="2667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1828800" y="2743200"/>
            <a:ext cx="1143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6086" name="WordArt 6"/>
          <p:cNvSpPr>
            <a:spLocks noChangeArrowheads="1" noChangeShapeType="1" noTextEdit="1"/>
          </p:cNvSpPr>
          <p:nvPr/>
        </p:nvSpPr>
        <p:spPr bwMode="auto">
          <a:xfrm rot="2282532">
            <a:off x="1760538" y="2192338"/>
            <a:ext cx="1600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6"/>
                </a:solidFill>
                <a:latin typeface="+mn-lt"/>
              </a:rPr>
              <a:t>14.3 mm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5715000" y="1295400"/>
            <a:ext cx="3048000" cy="2819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7162800" y="2667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V="1">
            <a:off x="5867400" y="2133600"/>
            <a:ext cx="2743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6091" name="WordArt 11"/>
          <p:cNvSpPr>
            <a:spLocks noChangeArrowheads="1" noChangeShapeType="1" noTextEdit="1"/>
          </p:cNvSpPr>
          <p:nvPr/>
        </p:nvSpPr>
        <p:spPr bwMode="auto">
          <a:xfrm rot="-1448141">
            <a:off x="6019800" y="1905000"/>
            <a:ext cx="1905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accent6"/>
                </a:solidFill>
                <a:latin typeface="+mn-lt"/>
              </a:rPr>
              <a:t>3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6"/>
                </a:solidFill>
                <a:latin typeface="+mn-lt"/>
              </a:rPr>
              <a:t>3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accent6"/>
                </a:solidFill>
                <a:latin typeface="+mn-lt"/>
              </a:rPr>
              <a:t>yd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accent6"/>
              </a:solidFill>
              <a:latin typeface="+mn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243676"/>
              </p:ext>
            </p:extLst>
          </p:nvPr>
        </p:nvGraphicFramePr>
        <p:xfrm>
          <a:off x="228600" y="5519737"/>
          <a:ext cx="3618297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9" name="Equation" r:id="rId3" imgW="672840" imgH="177480" progId="Equation.DSMT4">
                  <p:embed/>
                </p:oleObj>
              </mc:Choice>
              <mc:Fallback>
                <p:oleObj name="Equation" r:id="rId3" imgW="6728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519737"/>
                        <a:ext cx="3618297" cy="957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227340"/>
              </p:ext>
            </p:extLst>
          </p:nvPr>
        </p:nvGraphicFramePr>
        <p:xfrm>
          <a:off x="5786438" y="5673725"/>
          <a:ext cx="3227868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0" name="Equation" r:id="rId5" imgW="634680" imgH="203040" progId="Equation.DSMT4">
                  <p:embed/>
                </p:oleObj>
              </mc:Choice>
              <mc:Fallback>
                <p:oleObj name="Equation" r:id="rId5" imgW="634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38" y="5673725"/>
                        <a:ext cx="3227868" cy="1031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768227"/>
              </p:ext>
            </p:extLst>
          </p:nvPr>
        </p:nvGraphicFramePr>
        <p:xfrm>
          <a:off x="289561" y="4343400"/>
          <a:ext cx="3291840" cy="7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1" name="Equation" r:id="rId7" imgW="774360" imgH="177480" progId="Equation.DSMT4">
                  <p:embed/>
                </p:oleObj>
              </mc:Choice>
              <mc:Fallback>
                <p:oleObj name="Equation" r:id="rId7" imgW="77436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1" y="4343400"/>
                        <a:ext cx="3291840" cy="7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647945"/>
              </p:ext>
            </p:extLst>
          </p:nvPr>
        </p:nvGraphicFramePr>
        <p:xfrm>
          <a:off x="5921374" y="4495800"/>
          <a:ext cx="2733221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2" name="Equation" r:id="rId9" imgW="583920" imgH="177480" progId="Equation.DSMT4">
                  <p:embed/>
                </p:oleObj>
              </mc:Choice>
              <mc:Fallback>
                <p:oleObj name="Equation" r:id="rId9" imgW="58392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74" y="4495800"/>
                        <a:ext cx="2733221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747254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2133600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Century Gothic" pitchFamily="34" charset="0"/>
              </a:rPr>
              <a:t>5</a:t>
            </a:r>
            <a:r>
              <a:rPr lang="en-US" sz="3600" b="1" dirty="0" smtClean="0">
                <a:solidFill>
                  <a:schemeClr val="bg1"/>
                </a:solidFill>
                <a:latin typeface="Century Gothic" pitchFamily="34" charset="0"/>
              </a:rPr>
              <a:t>.  </a:t>
            </a:r>
            <a:r>
              <a:rPr lang="en-US" sz="3600" b="1" dirty="0">
                <a:solidFill>
                  <a:schemeClr val="bg1"/>
                </a:solidFill>
                <a:latin typeface="Century Gothic" pitchFamily="34" charset="0"/>
              </a:rPr>
              <a:t>A circular flower garden has a </a:t>
            </a:r>
            <a:r>
              <a:rPr lang="en-US" sz="3600" b="1" dirty="0" smtClean="0">
                <a:solidFill>
                  <a:schemeClr val="bg1"/>
                </a:solidFill>
                <a:latin typeface="Century Gothic" pitchFamily="34" charset="0"/>
              </a:rPr>
              <a:t>radius of 3 </a:t>
            </a:r>
            <a:r>
              <a:rPr lang="en-US" sz="3600" b="1" dirty="0">
                <a:solidFill>
                  <a:schemeClr val="bg1"/>
                </a:solidFill>
                <a:latin typeface="Century Gothic" pitchFamily="34" charset="0"/>
              </a:rPr>
              <a:t>feet.  Find </a:t>
            </a:r>
            <a:r>
              <a:rPr lang="en-US" sz="3600" b="1" dirty="0" smtClean="0">
                <a:solidFill>
                  <a:schemeClr val="bg1"/>
                </a:solidFill>
                <a:latin typeface="Century Gothic" pitchFamily="34" charset="0"/>
              </a:rPr>
              <a:t>the circumference of the garden to the nearest hundredths.</a:t>
            </a:r>
            <a:endParaRPr lang="en-US" sz="3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905000" y="4724400"/>
            <a:ext cx="5257800" cy="1169551"/>
          </a:xfrm>
          <a:prstGeom prst="rect">
            <a:avLst/>
          </a:prstGeom>
          <a:noFill/>
          <a:ln w="762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000" dirty="0" smtClean="0">
                <a:solidFill>
                  <a:schemeClr val="bg1"/>
                </a:solidFill>
                <a:latin typeface="Berlin Sans FB Demi" pitchFamily="34" charset="0"/>
              </a:rPr>
              <a:t>C </a:t>
            </a:r>
            <a:r>
              <a:rPr lang="en-US" sz="7000" dirty="0">
                <a:solidFill>
                  <a:schemeClr val="bg1"/>
                </a:solidFill>
                <a:latin typeface="Berlin Sans FB Demi" pitchFamily="34" charset="0"/>
              </a:rPr>
              <a:t>= </a:t>
            </a:r>
            <a:r>
              <a:rPr lang="en-US" sz="7000" dirty="0" smtClean="0">
                <a:solidFill>
                  <a:schemeClr val="bg1"/>
                </a:solidFill>
                <a:latin typeface="Berlin Sans FB Demi" pitchFamily="34" charset="0"/>
              </a:rPr>
              <a:t>18.85 </a:t>
            </a:r>
            <a:r>
              <a:rPr lang="en-US" sz="7000" dirty="0" err="1">
                <a:solidFill>
                  <a:schemeClr val="bg1"/>
                </a:solidFill>
                <a:latin typeface="Berlin Sans FB Demi" pitchFamily="34" charset="0"/>
              </a:rPr>
              <a:t>ft</a:t>
            </a:r>
            <a:endParaRPr lang="en-US" sz="70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2787650" y="2124075"/>
          <a:ext cx="28829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7" name="Equation" r:id="rId3" imgW="507960" imgH="177480" progId="Equation.3">
                  <p:embed/>
                </p:oleObj>
              </mc:Choice>
              <mc:Fallback>
                <p:oleObj name="Equation" r:id="rId3" imgW="50796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7650" y="2124075"/>
                        <a:ext cx="2882900" cy="10096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30267"/>
              </p:ext>
            </p:extLst>
          </p:nvPr>
        </p:nvGraphicFramePr>
        <p:xfrm>
          <a:off x="2228850" y="3309937"/>
          <a:ext cx="3895725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8" name="Equation" r:id="rId5" imgW="583920" imgH="177480" progId="Equation.DSMT4">
                  <p:embed/>
                </p:oleObj>
              </mc:Choice>
              <mc:Fallback>
                <p:oleObj name="Equation" r:id="rId5" imgW="58392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8850" y="3309937"/>
                        <a:ext cx="3895725" cy="11858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Question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256</Words>
  <Application>Microsoft Office PowerPoint</Application>
  <PresentationFormat>On-screen Show (4:3)</PresentationFormat>
  <Paragraphs>69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</vt:lpstr>
      <vt:lpstr>Berlin Sans FB Demi</vt:lpstr>
      <vt:lpstr>Century Gothic</vt:lpstr>
      <vt:lpstr>Comic Sans MS</vt:lpstr>
      <vt:lpstr>Symbol</vt:lpstr>
      <vt:lpstr>Times New Roman</vt:lpstr>
      <vt:lpstr>Tw Cen MT</vt:lpstr>
      <vt:lpstr>Default Design</vt:lpstr>
      <vt:lpstr>iRespondGraphMaster</vt:lpstr>
      <vt:lpstr>iRespondQuestionMaster</vt:lpstr>
      <vt:lpstr>2_Default Design</vt:lpstr>
      <vt:lpstr>Equation</vt:lpstr>
      <vt:lpstr>PowerPoint Presentation</vt:lpstr>
      <vt:lpstr>Recap </vt:lpstr>
      <vt:lpstr>Circumference &amp; Arc Length of Circles</vt:lpstr>
      <vt:lpstr>2 Types of Answers</vt:lpstr>
      <vt:lpstr>Circumference</vt:lpstr>
      <vt:lpstr>Circumference</vt:lpstr>
      <vt:lpstr>Find the EXACT circumference.</vt:lpstr>
      <vt:lpstr>Ex 3 and 4:  Find the circumference.  Round to the nearest tenth.</vt:lpstr>
      <vt:lpstr>5.  A circular flower garden has a radius of 3 feet.  Find the circumference of the garden to the nearest hundredths.</vt:lpstr>
      <vt:lpstr>Arc Length</vt:lpstr>
      <vt:lpstr>Arc Length</vt:lpstr>
      <vt:lpstr>Ex 6.  Find the Arc Length Round to the nearest hundredths</vt:lpstr>
      <vt:lpstr>Ex 7.  Find the exact Arc Length.</vt:lpstr>
      <vt:lpstr>Ex 8 Find the radius.  Round to the nearest hundredth.</vt:lpstr>
      <vt:lpstr>Ex 9 Find the circumference. Round to the nearest hundredth.</vt:lpstr>
      <vt:lpstr>Ex 10 Find the radius of the unshaded region. Round to the nearest tenth.</vt:lpstr>
      <vt:lpstr>Group Work</vt:lpstr>
      <vt:lpstr>Quiz next class</vt:lpstr>
    </vt:vector>
  </TitlesOfParts>
  <Company>MCEACHERN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Freeman</dc:creator>
  <cp:lastModifiedBy>Allison Chapman</cp:lastModifiedBy>
  <cp:revision>83</cp:revision>
  <cp:lastPrinted>2013-10-17T12:22:01Z</cp:lastPrinted>
  <dcterms:created xsi:type="dcterms:W3CDTF">2001-03-20T15:50:54Z</dcterms:created>
  <dcterms:modified xsi:type="dcterms:W3CDTF">2015-11-02T13:28:47Z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