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sldIdLst>
    <p:sldId id="256" r:id="rId4"/>
    <p:sldId id="257" r:id="rId5"/>
    <p:sldId id="274" r:id="rId6"/>
    <p:sldId id="275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8" r:id="rId17"/>
    <p:sldId id="267" r:id="rId18"/>
    <p:sldId id="268" r:id="rId19"/>
    <p:sldId id="269" r:id="rId20"/>
    <p:sldId id="270" r:id="rId21"/>
    <p:sldId id="272" r:id="rId22"/>
    <p:sldId id="271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09" autoAdjust="0"/>
    <p:restoredTop sz="94660"/>
  </p:normalViewPr>
  <p:slideViewPr>
    <p:cSldViewPr>
      <p:cViewPr varScale="1">
        <p:scale>
          <a:sx n="73" d="100"/>
          <a:sy n="73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B8CB10-7126-4F4C-BA19-6992F19ABBD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7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2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32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kumimoji="0" lang="en-US" sz="3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A.) Response A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5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B.) Response B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6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C.) Response C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7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D.) Response D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8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E.) Response E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9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pn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gif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gi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04900"/>
          </a:xfrm>
        </p:spPr>
        <p:txBody>
          <a:bodyPr>
            <a:noAutofit/>
          </a:bodyPr>
          <a:lstStyle/>
          <a:p>
            <a:pPr algn="ctr"/>
            <a:r>
              <a:rPr lang="en-US" sz="80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en-US" sz="8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33400" y="1066800"/>
            <a:ext cx="8229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600" b="1" baseline="0" dirty="0"/>
              <a:t>Solve for y</a:t>
            </a:r>
            <a:r>
              <a:rPr lang="en-US" sz="3600" b="1" baseline="0" dirty="0" smtClean="0"/>
              <a:t>.  Are</a:t>
            </a:r>
            <a:r>
              <a:rPr lang="en-US" sz="3600" b="1" dirty="0" smtClean="0"/>
              <a:t> any of the lines parallel or perpendicular?</a:t>
            </a:r>
            <a:endParaRPr lang="en-US" sz="3600" b="1" baseline="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600" b="1" baseline="0" dirty="0" smtClean="0"/>
              <a:t>  2x </a:t>
            </a:r>
            <a:r>
              <a:rPr lang="en-US" sz="3600" b="1" baseline="0" dirty="0"/>
              <a:t>+ 3y = 5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3600" b="1" baseline="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600" b="1" baseline="0" dirty="0" smtClean="0"/>
              <a:t>  4x </a:t>
            </a:r>
            <a:r>
              <a:rPr lang="en-US" sz="3600" b="1" baseline="0" dirty="0"/>
              <a:t>– </a:t>
            </a:r>
            <a:r>
              <a:rPr lang="en-US" sz="3600" b="1" baseline="0" dirty="0" smtClean="0"/>
              <a:t>2y </a:t>
            </a:r>
            <a:r>
              <a:rPr lang="en-US" sz="3600" b="1" baseline="0" dirty="0"/>
              <a:t>= 8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3600" b="1" baseline="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3600" b="1" baseline="0" dirty="0" smtClean="0"/>
              <a:t>  x </a:t>
            </a:r>
            <a:r>
              <a:rPr lang="en-US" sz="3600" b="1" baseline="0" dirty="0"/>
              <a:t>– ½ y = 6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41227"/>
              </p:ext>
            </p:extLst>
          </p:nvPr>
        </p:nvGraphicFramePr>
        <p:xfrm>
          <a:off x="4006339" y="1874838"/>
          <a:ext cx="3308861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3" imgW="838080" imgH="393480" progId="Equation.DSMT4">
                  <p:embed/>
                </p:oleObj>
              </mc:Choice>
              <mc:Fallback>
                <p:oleObj name="Equation" r:id="rId3" imgW="83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6339" y="1874838"/>
                        <a:ext cx="3308861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934620"/>
              </p:ext>
            </p:extLst>
          </p:nvPr>
        </p:nvGraphicFramePr>
        <p:xfrm>
          <a:off x="3962400" y="3962400"/>
          <a:ext cx="31099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4" name="Equation" r:id="rId5" imgW="660240" imgH="190440" progId="Equation.DSMT4">
                  <p:embed/>
                </p:oleObj>
              </mc:Choice>
              <mc:Fallback>
                <p:oleObj name="Equation" r:id="rId5" imgW="66024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962400"/>
                        <a:ext cx="3109913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380490"/>
              </p:ext>
            </p:extLst>
          </p:nvPr>
        </p:nvGraphicFramePr>
        <p:xfrm>
          <a:off x="3962400" y="5580063"/>
          <a:ext cx="34671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5" name="Equation" r:id="rId7" imgW="736560" imgH="190440" progId="Equation.DSMT4">
                  <p:embed/>
                </p:oleObj>
              </mc:Choice>
              <mc:Fallback>
                <p:oleObj name="Equation" r:id="rId7" imgW="73656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580063"/>
                        <a:ext cx="34671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</a:t>
            </a:r>
            <a:r>
              <a:rPr lang="en-US" sz="4200" b="1" dirty="0"/>
              <a:t>area.  </a:t>
            </a:r>
            <a:r>
              <a:rPr lang="en-US" sz="4200" b="1" dirty="0" smtClean="0"/>
              <a:t>			Q5 of 12 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198120" y="129540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30779"/>
              </p:ext>
            </p:extLst>
          </p:nvPr>
        </p:nvGraphicFramePr>
        <p:xfrm>
          <a:off x="626399" y="5257800"/>
          <a:ext cx="7908001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3" imgW="2031840" imgH="253800" progId="Equation.DSMT4">
                  <p:embed/>
                </p:oleObj>
              </mc:Choice>
              <mc:Fallback>
                <p:oleObj name="Equation" r:id="rId3" imgW="203184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99" y="5257800"/>
                        <a:ext cx="7908001" cy="987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0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0" t="39527" r="32650" b="45200"/>
          <a:stretch/>
        </p:blipFill>
        <p:spPr bwMode="auto">
          <a:xfrm>
            <a:off x="685800" y="1657350"/>
            <a:ext cx="4305300" cy="308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</a:t>
            </a:r>
            <a:r>
              <a:rPr lang="en-US" sz="4200" b="1" dirty="0"/>
              <a:t>area.  </a:t>
            </a:r>
            <a:r>
              <a:rPr lang="en-US" sz="4200" b="1" dirty="0" smtClean="0"/>
              <a:t>			Q6 of 12 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507300"/>
              </p:ext>
            </p:extLst>
          </p:nvPr>
        </p:nvGraphicFramePr>
        <p:xfrm>
          <a:off x="612622" y="4648200"/>
          <a:ext cx="7701816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3" imgW="1955520" imgH="406080" progId="Equation.DSMT4">
                  <p:embed/>
                </p:oleObj>
              </mc:Choice>
              <mc:Fallback>
                <p:oleObj name="Equation" r:id="rId3" imgW="195552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22" y="4648200"/>
                        <a:ext cx="7701816" cy="1600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4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61957" r="65210" b="24667"/>
          <a:stretch/>
        </p:blipFill>
        <p:spPr bwMode="auto">
          <a:xfrm>
            <a:off x="381000" y="1447800"/>
            <a:ext cx="491777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</a:t>
            </a:r>
            <a:r>
              <a:rPr lang="en-US" sz="4200" b="1" dirty="0"/>
              <a:t>area.  </a:t>
            </a:r>
            <a:r>
              <a:rPr lang="en-US" sz="4200" b="1" dirty="0" smtClean="0"/>
              <a:t>			Q7 of 12 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017644"/>
              </p:ext>
            </p:extLst>
          </p:nvPr>
        </p:nvGraphicFramePr>
        <p:xfrm>
          <a:off x="1046163" y="4748966"/>
          <a:ext cx="6650037" cy="1637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3" imgW="1650960" imgH="406080" progId="Equation.DSMT4">
                  <p:embed/>
                </p:oleObj>
              </mc:Choice>
              <mc:Fallback>
                <p:oleObj name="Equation" r:id="rId3" imgW="165096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4748966"/>
                        <a:ext cx="6650037" cy="16375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48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0" t="62165" r="38621" b="22800"/>
          <a:stretch/>
        </p:blipFill>
        <p:spPr bwMode="auto">
          <a:xfrm>
            <a:off x="2057400" y="1402080"/>
            <a:ext cx="3749040" cy="33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</a:t>
            </a:r>
            <a:r>
              <a:rPr lang="en-US" sz="4200" b="1" dirty="0"/>
              <a:t>area.  </a:t>
            </a:r>
            <a:r>
              <a:rPr lang="en-US" sz="4200" b="1" dirty="0" smtClean="0"/>
              <a:t>			Q8 of 12 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752950"/>
              </p:ext>
            </p:extLst>
          </p:nvPr>
        </p:nvGraphicFramePr>
        <p:xfrm>
          <a:off x="381000" y="4495800"/>
          <a:ext cx="82200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3" imgW="1777680" imgH="253800" progId="Equation.DSMT4">
                  <p:embed/>
                </p:oleObj>
              </mc:Choice>
              <mc:Fallback>
                <p:oleObj name="Equation" r:id="rId3" imgW="17776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95800"/>
                        <a:ext cx="8220075" cy="1174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72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8" t="34652" r="63400" b="55067"/>
          <a:stretch/>
        </p:blipFill>
        <p:spPr bwMode="auto">
          <a:xfrm>
            <a:off x="457200" y="1600200"/>
            <a:ext cx="547613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3886200"/>
          </a:xfr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Perimeter &amp; Area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</a:t>
            </a:r>
            <a:b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 Plane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3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</a:t>
            </a:r>
            <a:r>
              <a:rPr lang="en-US" sz="4200" b="1" dirty="0"/>
              <a:t>area.  </a:t>
            </a:r>
            <a:r>
              <a:rPr lang="en-US" sz="4200" b="1" dirty="0" smtClean="0"/>
              <a:t>			Q9 of 12 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642123"/>
              </p:ext>
            </p:extLst>
          </p:nvPr>
        </p:nvGraphicFramePr>
        <p:xfrm>
          <a:off x="5486400" y="2995612"/>
          <a:ext cx="2738438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3" imgW="863280" imgH="609480" progId="Equation.DSMT4">
                  <p:embed/>
                </p:oleObj>
              </mc:Choice>
              <mc:Fallback>
                <p:oleObj name="Equation" r:id="rId3" imgW="863280" imgH="609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95612"/>
                        <a:ext cx="2738438" cy="1933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00" name="Picture 24" descr="[image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478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perimeter.  		Q10 of 12 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00871"/>
              </p:ext>
            </p:extLst>
          </p:nvPr>
        </p:nvGraphicFramePr>
        <p:xfrm>
          <a:off x="4348842" y="2971800"/>
          <a:ext cx="4490358" cy="1232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3" imgW="1663560" imgH="457200" progId="Equation.DSMT4">
                  <p:embed/>
                </p:oleObj>
              </mc:Choice>
              <mc:Fallback>
                <p:oleObj name="Equation" r:id="rId3" imgW="166356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842" y="2971800"/>
                        <a:ext cx="4490358" cy="12326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24" name="Picture 24" descr="[image]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3332" r="4814" b="4445"/>
          <a:stretch/>
        </p:blipFill>
        <p:spPr bwMode="auto">
          <a:xfrm>
            <a:off x="266700" y="1562100"/>
            <a:ext cx="410286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perimeter.		Q11 of 12 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49" name="Picture 25" descr="[image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3544" r="4330" b="4330"/>
          <a:stretch/>
        </p:blipFill>
        <p:spPr bwMode="auto">
          <a:xfrm>
            <a:off x="266700" y="1447800"/>
            <a:ext cx="4419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880415"/>
              </p:ext>
            </p:extLst>
          </p:nvPr>
        </p:nvGraphicFramePr>
        <p:xfrm>
          <a:off x="4553533" y="3373438"/>
          <a:ext cx="4209467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4" imgW="1422360" imgH="457200" progId="Equation.DSMT4">
                  <p:embed/>
                </p:oleObj>
              </mc:Choice>
              <mc:Fallback>
                <p:oleObj name="Equation" r:id="rId4" imgW="14223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533" y="3373438"/>
                        <a:ext cx="4209467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</a:t>
            </a:r>
            <a:r>
              <a:rPr lang="en-US" sz="4200" b="1" dirty="0"/>
              <a:t>area.  </a:t>
            </a:r>
            <a:r>
              <a:rPr lang="en-US" sz="4200" b="1" dirty="0" smtClean="0"/>
              <a:t>			Q12 of 12 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73" name="Picture 25" descr="[image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4330" r="4330" b="4725"/>
          <a:stretch/>
        </p:blipFill>
        <p:spPr bwMode="auto">
          <a:xfrm>
            <a:off x="457200" y="1676400"/>
            <a:ext cx="44386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937745"/>
              </p:ext>
            </p:extLst>
          </p:nvPr>
        </p:nvGraphicFramePr>
        <p:xfrm>
          <a:off x="5567363" y="3373438"/>
          <a:ext cx="2919407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4" imgW="736560" imgH="457200" progId="Equation.DSMT4">
                  <p:embed/>
                </p:oleObj>
              </mc:Choice>
              <mc:Fallback>
                <p:oleObj name="Equation" r:id="rId4" imgW="7365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3373438"/>
                        <a:ext cx="2919407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Classwork</a:t>
            </a:r>
            <a:endParaRPr lang="en-US" sz="540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2895600"/>
          </a:xfrm>
          <a:solidFill>
            <a:schemeClr val="tx1"/>
          </a:solidFill>
          <a:ln w="76200">
            <a:solidFill>
              <a:schemeClr val="bg1"/>
            </a:solidFill>
          </a:ln>
        </p:spPr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62000" y="2095500"/>
            <a:ext cx="7467600" cy="24765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Perimeter Worksheet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447800"/>
            <a:ext cx="8686800" cy="1143000"/>
          </a:xfrm>
          <a:prstGeom prst="rect">
            <a:avLst/>
          </a:prstGeom>
          <a:ln>
            <a:noFill/>
          </a:ln>
        </p:spPr>
        <p:txBody>
          <a:bodyPr vert="horz" lIns="274320" anchor="ctr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3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096000" cy="3886200"/>
          </a:xfr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b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b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Perimeter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1676400"/>
            <a:ext cx="8229600" cy="4343400"/>
          </a:xfrm>
          <a:prstGeom prst="rect">
            <a:avLst/>
          </a:prstGeom>
          <a:ln>
            <a:noFill/>
          </a:ln>
        </p:spPr>
        <p:txBody>
          <a:bodyPr vert="horz" lIns="2743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Area Worksheet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Warm - Up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39813" y="2126087"/>
            <a:ext cx="5494528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3339618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62074"/>
            <a:ext cx="3962400" cy="9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Perimeter</a:t>
            </a:r>
            <a:endParaRPr lang="en-US" sz="1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94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Distance AROUND the shape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06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Area</a:t>
            </a:r>
            <a:endParaRPr lang="en-US" sz="1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94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Amount of space INSIDE the boundary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05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/>
              <a:t>Area Formulas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55676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Triangle:  A = ½ </a:t>
            </a:r>
            <a:r>
              <a:rPr lang="en-US" sz="5000" dirty="0" err="1" smtClean="0"/>
              <a:t>bh</a:t>
            </a:r>
            <a:endParaRPr lang="en-US" sz="5000" dirty="0" smtClean="0"/>
          </a:p>
          <a:p>
            <a:r>
              <a:rPr lang="en-US" sz="5000" dirty="0" smtClean="0"/>
              <a:t>Rectangle:  A = </a:t>
            </a:r>
            <a:r>
              <a:rPr lang="en-US" sz="5000" dirty="0" err="1" smtClean="0"/>
              <a:t>bh</a:t>
            </a:r>
            <a:endParaRPr lang="en-US" sz="5000" dirty="0" smtClean="0"/>
          </a:p>
          <a:p>
            <a:r>
              <a:rPr lang="en-US" sz="5000" dirty="0" smtClean="0"/>
              <a:t>Parallelogram:  A = </a:t>
            </a:r>
            <a:r>
              <a:rPr lang="en-US" sz="5000" dirty="0" err="1" smtClean="0"/>
              <a:t>bh</a:t>
            </a:r>
            <a:endParaRPr lang="en-US" sz="5000" dirty="0"/>
          </a:p>
          <a:p>
            <a:r>
              <a:rPr lang="en-US" sz="5000" dirty="0" smtClean="0"/>
              <a:t>Trapezoid:  A = ½ (b</a:t>
            </a:r>
            <a:r>
              <a:rPr lang="en-US" sz="5000" baseline="-25000" dirty="0" smtClean="0"/>
              <a:t>1</a:t>
            </a:r>
            <a:r>
              <a:rPr lang="en-US" sz="5000" dirty="0" smtClean="0"/>
              <a:t> + b</a:t>
            </a:r>
            <a:r>
              <a:rPr lang="en-US" sz="5000" baseline="-25000" dirty="0" smtClean="0"/>
              <a:t>2</a:t>
            </a:r>
            <a:r>
              <a:rPr lang="en-US" sz="5000" dirty="0" smtClean="0"/>
              <a:t>)h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692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perimeter.  		Q1 of 12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75167"/>
              </p:ext>
            </p:extLst>
          </p:nvPr>
        </p:nvGraphicFramePr>
        <p:xfrm>
          <a:off x="381000" y="4953000"/>
          <a:ext cx="834935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1498320" imgH="177480" progId="Equation.DSMT4">
                  <p:embed/>
                </p:oleObj>
              </mc:Choice>
              <mc:Fallback>
                <p:oleObj name="Equation" r:id="rId3" imgW="14983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53000"/>
                        <a:ext cx="8349351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0" t="46800" r="22000" b="32133"/>
          <a:stretch/>
        </p:blipFill>
        <p:spPr bwMode="auto">
          <a:xfrm>
            <a:off x="914399" y="1676400"/>
            <a:ext cx="7244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perimeter.  		Q2 of 12 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254767"/>
              </p:ext>
            </p:extLst>
          </p:nvPr>
        </p:nvGraphicFramePr>
        <p:xfrm>
          <a:off x="655320" y="5257800"/>
          <a:ext cx="772477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3" imgW="1942920" imgH="177480" progId="Equation.DSMT4">
                  <p:embed/>
                </p:oleObj>
              </mc:Choice>
              <mc:Fallback>
                <p:oleObj name="Equation" r:id="rId3" imgW="19429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" y="5257800"/>
                        <a:ext cx="7724775" cy="706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9" name="Picture 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46001" r="58750" b="20133"/>
          <a:stretch/>
        </p:blipFill>
        <p:spPr bwMode="auto">
          <a:xfrm>
            <a:off x="685800" y="1752600"/>
            <a:ext cx="5517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</a:t>
            </a:r>
            <a:r>
              <a:rPr lang="en-US" sz="4200" b="1" dirty="0"/>
              <a:t>perimeter.  </a:t>
            </a:r>
            <a:r>
              <a:rPr lang="en-US" sz="4200" b="1" dirty="0" smtClean="0"/>
              <a:t>		Q3 of 12 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228600" y="129540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19588"/>
              </p:ext>
            </p:extLst>
          </p:nvPr>
        </p:nvGraphicFramePr>
        <p:xfrm>
          <a:off x="533399" y="5334000"/>
          <a:ext cx="819765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3" imgW="2120760" imgH="177480" progId="Equation.DSMT4">
                  <p:embed/>
                </p:oleObj>
              </mc:Choice>
              <mc:Fallback>
                <p:oleObj name="Equation" r:id="rId3" imgW="212076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5334000"/>
                        <a:ext cx="8197653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2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t="26001" r="53501" b="43333"/>
          <a:stretch/>
        </p:blipFill>
        <p:spPr bwMode="auto">
          <a:xfrm>
            <a:off x="1247361" y="1447800"/>
            <a:ext cx="664927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200" b="1" dirty="0" smtClean="0"/>
              <a:t>Find the area.  		        Q4 of 12  </a:t>
            </a:r>
            <a:endParaRPr lang="en-US" sz="4200" b="1" dirty="0"/>
          </a:p>
        </p:txBody>
      </p:sp>
      <p:sp>
        <p:nvSpPr>
          <p:cNvPr id="13" name="Rectangle 12"/>
          <p:cNvSpPr/>
          <p:nvPr/>
        </p:nvSpPr>
        <p:spPr>
          <a:xfrm>
            <a:off x="213360" y="1264920"/>
            <a:ext cx="8686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427260"/>
              </p:ext>
            </p:extLst>
          </p:nvPr>
        </p:nvGraphicFramePr>
        <p:xfrm>
          <a:off x="1347152" y="4724400"/>
          <a:ext cx="6480175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3" imgW="1638000" imgH="406080" progId="Equation.DSMT4">
                  <p:embed/>
                </p:oleObj>
              </mc:Choice>
              <mc:Fallback>
                <p:oleObj name="Equation" r:id="rId3" imgW="163800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152" y="4724400"/>
                        <a:ext cx="6480175" cy="1606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7" name="Picture 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38800" r="65500" b="44399"/>
          <a:stretch/>
        </p:blipFill>
        <p:spPr bwMode="auto">
          <a:xfrm>
            <a:off x="304800" y="1371600"/>
            <a:ext cx="4282440" cy="35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272</TotalTime>
  <Words>133</Words>
  <Application>Microsoft Office PowerPoint</Application>
  <PresentationFormat>On-screen Show (4:3)</PresentationFormat>
  <Paragraphs>35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Tw Cen MT</vt:lpstr>
      <vt:lpstr>Wingdings</vt:lpstr>
      <vt:lpstr>Wingdings 3</vt:lpstr>
      <vt:lpstr>Origin</vt:lpstr>
      <vt:lpstr>iRespondGraphMaster</vt:lpstr>
      <vt:lpstr>iRespondQuestionMaster</vt:lpstr>
      <vt:lpstr>Equation</vt:lpstr>
      <vt:lpstr>Warm-up</vt:lpstr>
      <vt:lpstr>Area and Perimeter</vt:lpstr>
      <vt:lpstr>Perimeter</vt:lpstr>
      <vt:lpstr>Area</vt:lpstr>
      <vt:lpstr>Area Formulas</vt:lpstr>
      <vt:lpstr>Find the perimeter.    Q1 of 12 </vt:lpstr>
      <vt:lpstr>Find the perimeter.    Q2 of 12  </vt:lpstr>
      <vt:lpstr>Find the perimeter.    Q3 of 12  </vt:lpstr>
      <vt:lpstr>Find the area.            Q4 of 12  </vt:lpstr>
      <vt:lpstr>Find the area.     Q5 of 12  </vt:lpstr>
      <vt:lpstr>Find the area.     Q6 of 12  </vt:lpstr>
      <vt:lpstr>Find the area.     Q7 of 12  </vt:lpstr>
      <vt:lpstr>Find the area.     Q8 of 12  </vt:lpstr>
      <vt:lpstr>Perimeter &amp; Area on the Coordinate Plane</vt:lpstr>
      <vt:lpstr>Find the area.     Q9 of 12  </vt:lpstr>
      <vt:lpstr>Find the perimeter.    Q10 of 12  </vt:lpstr>
      <vt:lpstr>Find the perimeter.  Q11 of 12  </vt:lpstr>
      <vt:lpstr>Find the area.     Q12 of 12  </vt:lpstr>
      <vt:lpstr>Classwork</vt:lpstr>
      <vt:lpstr>Homework</vt:lpstr>
      <vt:lpstr>Warm - Up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</dc:title>
  <dc:creator>install</dc:creator>
  <cp:lastModifiedBy>Allison Chapman</cp:lastModifiedBy>
  <cp:revision>36</cp:revision>
  <dcterms:created xsi:type="dcterms:W3CDTF">2012-02-10T16:37:15Z</dcterms:created>
  <dcterms:modified xsi:type="dcterms:W3CDTF">2016-09-21T00:52:53Z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