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33"/>
  </p:notesMasterIdLst>
  <p:sldIdLst>
    <p:sldId id="257" r:id="rId4"/>
    <p:sldId id="256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6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42E74-C2C3-445E-A7F5-4B803544C5E1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047F5-5BB7-4337-8932-77A3FF52D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0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82C734C-D9E1-48AC-94A4-34A6FC24A903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2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2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2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8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27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48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30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38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28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65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21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28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86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27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48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30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3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382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869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65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2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2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4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3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3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87422-28D6-4BC1-8004-3A884C74D724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1417-6F30-421E-B126-E6AEF092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7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37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7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6629400" cy="609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Warm up</a:t>
            </a:r>
            <a:endParaRPr lang="en-US" sz="28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685800"/>
            <a:ext cx="4572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AutoNum type="arabicPeriod"/>
            </a:pPr>
            <a:r>
              <a:rPr lang="en-US" sz="3200" b="1" dirty="0" smtClean="0">
                <a:latin typeface="+mn-lt"/>
              </a:rPr>
              <a:t>Find </a:t>
            </a:r>
            <a:r>
              <a:rPr lang="en-US" sz="3200" b="1" dirty="0">
                <a:latin typeface="+mn-lt"/>
              </a:rPr>
              <a:t>the distance between the points (1,4), and (-2, 3</a:t>
            </a:r>
            <a:r>
              <a:rPr lang="en-US" sz="3200" b="1" dirty="0" smtClean="0">
                <a:latin typeface="+mn-lt"/>
              </a:rPr>
              <a:t>).</a:t>
            </a:r>
          </a:p>
          <a:p>
            <a:pPr marL="514350" indent="-514350" eaLnBrk="1" hangingPunct="1">
              <a:spcBef>
                <a:spcPct val="50000"/>
              </a:spcBef>
              <a:buAutoNum type="arabicPeriod"/>
            </a:pPr>
            <a:endParaRPr lang="en-US" sz="3200" b="1" dirty="0"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+mn-lt"/>
              </a:rPr>
              <a:t>2. Find the distance the ball was kicked in the diagram.</a:t>
            </a:r>
            <a:endParaRPr lang="en-US" sz="3200" dirty="0">
              <a:latin typeface="+mn-lt"/>
            </a:endParaRPr>
          </a:p>
        </p:txBody>
      </p:sp>
      <p:pic>
        <p:nvPicPr>
          <p:cNvPr id="8196" name="Picture 4" descr="[Field Lining&#10;   Diagram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81175"/>
            <a:ext cx="295275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0" y="5715000"/>
            <a:ext cx="3048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848600" y="4343400"/>
            <a:ext cx="6096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5334000" y="4114800"/>
            <a:ext cx="10668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477000" y="3886200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(40,45)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495800" y="5096708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(10,5)</a:t>
            </a:r>
          </a:p>
        </p:txBody>
      </p:sp>
      <p:sp>
        <p:nvSpPr>
          <p:cNvPr id="1372170" name="Text Box 10"/>
          <p:cNvSpPr txBox="1">
            <a:spLocks noChangeArrowheads="1"/>
          </p:cNvSpPr>
          <p:nvPr/>
        </p:nvSpPr>
        <p:spPr bwMode="auto">
          <a:xfrm>
            <a:off x="1524000" y="2286000"/>
            <a:ext cx="228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3.16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	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495800" y="5486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+mn-lt"/>
              </a:rPr>
              <a:t>(0,0)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219200" y="4845843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30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70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>
              <a:latin typeface="+mj-lt"/>
              <a:ea typeface="+mj-lt"/>
              <a:cs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21336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accent6"/>
                </a:solidFill>
              </a:rPr>
              <a:t>Some Special Properties of Parallelograms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r>
              <a:rPr lang="en-US" altLang="en-US" sz="3600" smtClean="0"/>
              <a:t>Opposite sides are congruent</a:t>
            </a:r>
          </a:p>
          <a:p>
            <a:r>
              <a:rPr lang="en-US" altLang="en-US" sz="3600" smtClean="0"/>
              <a:t>Diagonals bisect each other</a:t>
            </a:r>
          </a:p>
          <a:p>
            <a:r>
              <a:rPr lang="en-US" altLang="en-US" sz="3600" smtClean="0"/>
              <a:t>Both pairs of opposite sides are parallel</a:t>
            </a:r>
          </a:p>
        </p:txBody>
      </p:sp>
    </p:spTree>
    <p:extLst>
      <p:ext uri="{BB962C8B-B14F-4D97-AF65-F5344CB8AC3E}">
        <p14:creationId xmlns:p14="http://schemas.microsoft.com/office/powerpoint/2010/main" val="39581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5257800" y="692150"/>
            <a:ext cx="3136900" cy="1600200"/>
            <a:chOff x="5257800" y="692150"/>
            <a:chExt cx="3136900" cy="1600200"/>
          </a:xfrm>
          <a:solidFill>
            <a:schemeClr val="bg1"/>
          </a:solidFill>
        </p:grpSpPr>
        <p:pic>
          <p:nvPicPr>
            <p:cNvPr id="1843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21" t="12758" b="64198"/>
            <a:stretch>
              <a:fillRect/>
            </a:stretch>
          </p:blipFill>
          <p:spPr bwMode="auto">
            <a:xfrm>
              <a:off x="5816600" y="787400"/>
              <a:ext cx="2578100" cy="1422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 bwMode="auto">
            <a:xfrm>
              <a:off x="5257800" y="692150"/>
              <a:ext cx="3136900" cy="1600200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7" t="11317" b="52881"/>
          <a:stretch>
            <a:fillRect/>
          </a:stretch>
        </p:blipFill>
        <p:spPr bwMode="auto">
          <a:xfrm>
            <a:off x="4495800" y="882650"/>
            <a:ext cx="413385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4495800" y="2209800"/>
            <a:ext cx="457200" cy="167640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37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 smtClean="0"/>
              <a:t>Solve for x.</a:t>
            </a:r>
          </a:p>
        </p:txBody>
      </p:sp>
    </p:spTree>
    <p:extLst>
      <p:ext uri="{BB962C8B-B14F-4D97-AF65-F5344CB8AC3E}">
        <p14:creationId xmlns:p14="http://schemas.microsoft.com/office/powerpoint/2010/main" val="17800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47" t="3709" b="76318"/>
          <a:stretch>
            <a:fillRect/>
          </a:stretch>
        </p:blipFill>
        <p:spPr bwMode="auto">
          <a:xfrm>
            <a:off x="1925638" y="1066800"/>
            <a:ext cx="657542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 smtClean="0"/>
              <a:t>Solve for x.</a:t>
            </a:r>
          </a:p>
        </p:txBody>
      </p:sp>
    </p:spTree>
    <p:extLst>
      <p:ext uri="{BB962C8B-B14F-4D97-AF65-F5344CB8AC3E}">
        <p14:creationId xmlns:p14="http://schemas.microsoft.com/office/powerpoint/2010/main" val="27866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685800" y="504825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atin typeface="+mj-lt"/>
                <a:ea typeface="+mj-lt"/>
                <a:cs typeface="+mj-lt"/>
              </a:rPr>
              <a:t>Rectangle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2105025"/>
            <a:ext cx="7848600" cy="13239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000" b="1">
                <a:latin typeface="Century Gothic" pitchFamily="34" charset="0"/>
              </a:rPr>
              <a:t>A parallelogram with 4 right angles</a:t>
            </a:r>
          </a:p>
        </p:txBody>
      </p:sp>
    </p:spTree>
    <p:extLst>
      <p:ext uri="{BB962C8B-B14F-4D97-AF65-F5344CB8AC3E}">
        <p14:creationId xmlns:p14="http://schemas.microsoft.com/office/powerpoint/2010/main" val="220216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>
              <a:latin typeface="+mj-lt"/>
              <a:ea typeface="+mj-lt"/>
              <a:cs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21336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accent6"/>
                </a:solidFill>
              </a:rPr>
              <a:t>Some Special Properties of Rectangles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altLang="en-US" sz="3600" smtClean="0"/>
              <a:t>All the properties of a parallelogram</a:t>
            </a:r>
          </a:p>
          <a:p>
            <a:r>
              <a:rPr lang="en-US" altLang="en-US" sz="3600" smtClean="0"/>
              <a:t>Diagonals are congruent</a:t>
            </a:r>
          </a:p>
          <a:p>
            <a:r>
              <a:rPr lang="en-US" altLang="en-US" sz="3600" smtClean="0"/>
              <a:t>4 right angles</a:t>
            </a:r>
          </a:p>
        </p:txBody>
      </p:sp>
    </p:spTree>
    <p:extLst>
      <p:ext uri="{BB962C8B-B14F-4D97-AF65-F5344CB8AC3E}">
        <p14:creationId xmlns:p14="http://schemas.microsoft.com/office/powerpoint/2010/main" val="325926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685800" y="504825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atin typeface="+mj-lt"/>
                <a:ea typeface="+mj-lt"/>
                <a:cs typeface="+mj-lt"/>
              </a:rPr>
              <a:t>Rhombus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2105025"/>
            <a:ext cx="7848600" cy="175418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5400" b="1">
                <a:latin typeface="Century Gothic" pitchFamily="34" charset="0"/>
              </a:rPr>
              <a:t>A parallelogram with 4 congruent sides</a:t>
            </a:r>
          </a:p>
        </p:txBody>
      </p:sp>
    </p:spTree>
    <p:extLst>
      <p:ext uri="{BB962C8B-B14F-4D97-AF65-F5344CB8AC3E}">
        <p14:creationId xmlns:p14="http://schemas.microsoft.com/office/powerpoint/2010/main" val="360395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>
              <a:latin typeface="+mj-lt"/>
              <a:ea typeface="+mj-lt"/>
              <a:cs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21336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accent6"/>
                </a:solidFill>
              </a:rPr>
              <a:t>Some Special Properties of Rhombus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altLang="en-US" sz="3600" smtClean="0"/>
              <a:t>All the properties of a parallelogram</a:t>
            </a:r>
          </a:p>
          <a:p>
            <a:r>
              <a:rPr lang="en-US" altLang="en-US" sz="3600" smtClean="0"/>
              <a:t>Diagonals are perpendicular</a:t>
            </a:r>
          </a:p>
          <a:p>
            <a:r>
              <a:rPr lang="en-US" altLang="en-US" sz="3600" smtClean="0"/>
              <a:t>4 congruent sides</a:t>
            </a:r>
          </a:p>
        </p:txBody>
      </p:sp>
    </p:spTree>
    <p:extLst>
      <p:ext uri="{BB962C8B-B14F-4D97-AF65-F5344CB8AC3E}">
        <p14:creationId xmlns:p14="http://schemas.microsoft.com/office/powerpoint/2010/main" val="11663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t="25473" r="63890"/>
          <a:stretch>
            <a:fillRect/>
          </a:stretch>
        </p:blipFill>
        <p:spPr bwMode="auto">
          <a:xfrm>
            <a:off x="3962400" y="1905000"/>
            <a:ext cx="48990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Solve for x in this rhombus.</a:t>
            </a:r>
          </a:p>
        </p:txBody>
      </p:sp>
    </p:spTree>
    <p:extLst>
      <p:ext uri="{BB962C8B-B14F-4D97-AF65-F5344CB8AC3E}">
        <p14:creationId xmlns:p14="http://schemas.microsoft.com/office/powerpoint/2010/main" val="4139923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21" t="21951"/>
          <a:stretch>
            <a:fillRect/>
          </a:stretch>
        </p:blipFill>
        <p:spPr bwMode="auto">
          <a:xfrm>
            <a:off x="3733800" y="1600200"/>
            <a:ext cx="5410200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3451225" y="5181600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charset="0"/>
              </a:rPr>
              <a:t>Z</a:t>
            </a:r>
          </a:p>
        </p:txBody>
      </p:sp>
      <p:sp>
        <p:nvSpPr>
          <p:cNvPr id="2560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4343400" cy="3482975"/>
          </a:xfrm>
        </p:spPr>
        <p:txBody>
          <a:bodyPr/>
          <a:lstStyle/>
          <a:p>
            <a:pPr algn="l"/>
            <a:r>
              <a:rPr lang="en-US" altLang="en-US" smtClean="0"/>
              <a:t>Rhombus.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1.  VY =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2.  m</a:t>
            </a:r>
            <a:r>
              <a:rPr lang="en-US" altLang="en-US" smtClean="0">
                <a:sym typeface="Symbol" pitchFamily="18" charset="2"/>
              </a:rPr>
              <a:t>ZVY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17108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685800" y="504825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atin typeface="+mj-lt"/>
                <a:ea typeface="+mj-lt"/>
                <a:cs typeface="+mj-lt"/>
              </a:rPr>
              <a:t>Square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2105025"/>
            <a:ext cx="7848600" cy="258603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5400" b="1">
                <a:latin typeface="Century Gothic" pitchFamily="34" charset="0"/>
              </a:rPr>
              <a:t>A parallelogram with 4 congruent sides &amp; 4 right angles</a:t>
            </a:r>
          </a:p>
        </p:txBody>
      </p:sp>
    </p:spTree>
    <p:extLst>
      <p:ext uri="{BB962C8B-B14F-4D97-AF65-F5344CB8AC3E}">
        <p14:creationId xmlns:p14="http://schemas.microsoft.com/office/powerpoint/2010/main" val="388512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solidFill>
            <a:schemeClr val="accent5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Review HW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>
              <a:latin typeface="+mj-lt"/>
              <a:ea typeface="+mj-lt"/>
              <a:cs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21336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accent6"/>
                </a:solidFill>
              </a:rPr>
              <a:t>Some Special Properties of Square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altLang="en-US" sz="4400" smtClean="0"/>
              <a:t>All the properties of a parallelogram, rectangle, &amp; rhombus</a:t>
            </a:r>
          </a:p>
        </p:txBody>
      </p:sp>
    </p:spTree>
    <p:extLst>
      <p:ext uri="{BB962C8B-B14F-4D97-AF65-F5344CB8AC3E}">
        <p14:creationId xmlns:p14="http://schemas.microsoft.com/office/powerpoint/2010/main" val="39203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79" t="29231" r="871" b="12595"/>
          <a:stretch>
            <a:fillRect/>
          </a:stretch>
        </p:blipFill>
        <p:spPr bwMode="auto">
          <a:xfrm>
            <a:off x="2862263" y="1981200"/>
            <a:ext cx="610393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/>
          <a:lstStyle/>
          <a:p>
            <a:pPr algn="l"/>
            <a:r>
              <a:rPr lang="en-US" altLang="en-US" smtClean="0"/>
              <a:t>Solve for x and y in this square.</a:t>
            </a:r>
          </a:p>
        </p:txBody>
      </p:sp>
    </p:spTree>
    <p:extLst>
      <p:ext uri="{BB962C8B-B14F-4D97-AF65-F5344CB8AC3E}">
        <p14:creationId xmlns:p14="http://schemas.microsoft.com/office/powerpoint/2010/main" val="42601069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2" t="8621" r="1273" b="10345"/>
          <a:stretch>
            <a:fillRect/>
          </a:stretch>
        </p:blipFill>
        <p:spPr bwMode="auto">
          <a:xfrm>
            <a:off x="4495800" y="990600"/>
            <a:ext cx="446881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4191000" cy="5334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mtClean="0"/>
              <a:t>Square</a:t>
            </a:r>
            <a:br>
              <a:rPr lang="en-US" altLang="en-US" smtClean="0"/>
            </a:br>
            <a:r>
              <a:rPr lang="en-US" altLang="en-US" smtClean="0"/>
              <a:t>1.  EJ =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2.  HF =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3.  m</a:t>
            </a:r>
            <a:r>
              <a:rPr lang="en-US" altLang="en-US" smtClean="0">
                <a:sym typeface="Symbol" pitchFamily="18" charset="2"/>
              </a:rPr>
              <a:t>EJF</a:t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/>
            </a:r>
            <a:br>
              <a:rPr lang="en-US" altLang="en-US" smtClean="0">
                <a:sym typeface="Symbol" pitchFamily="18" charset="2"/>
              </a:rPr>
            </a:br>
            <a:r>
              <a:rPr lang="en-US" altLang="en-US" smtClean="0">
                <a:sym typeface="Symbol" pitchFamily="18" charset="2"/>
              </a:rPr>
              <a:t>4.  </a:t>
            </a:r>
            <a:r>
              <a:rPr lang="en-US" altLang="en-US" smtClean="0"/>
              <a:t>m</a:t>
            </a:r>
            <a:r>
              <a:rPr lang="en-US" altLang="en-US" smtClean="0">
                <a:sym typeface="Symbol" pitchFamily="18" charset="2"/>
              </a:rPr>
              <a:t>HGF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4006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685800" y="504825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atin typeface="+mj-lt"/>
                <a:ea typeface="+mj-lt"/>
                <a:cs typeface="+mj-lt"/>
              </a:rPr>
              <a:t>Kite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2105025"/>
            <a:ext cx="7848600" cy="424656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5400" b="1">
                <a:latin typeface="Century Gothic" pitchFamily="34" charset="0"/>
              </a:rPr>
              <a:t>A quadrilateral with 2 pairs of consecutive congruent sides, but opposites sides are NOT parallel</a:t>
            </a:r>
          </a:p>
        </p:txBody>
      </p:sp>
    </p:spTree>
    <p:extLst>
      <p:ext uri="{BB962C8B-B14F-4D97-AF65-F5344CB8AC3E}">
        <p14:creationId xmlns:p14="http://schemas.microsoft.com/office/powerpoint/2010/main" val="230898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>
              <a:latin typeface="+mj-lt"/>
              <a:ea typeface="+mj-lt"/>
              <a:cs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21336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accent6"/>
                </a:solidFill>
              </a:rPr>
              <a:t>Some Special Properties of Kite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altLang="en-US" sz="4000" smtClean="0"/>
              <a:t>Diagonals are perpendicular</a:t>
            </a:r>
          </a:p>
        </p:txBody>
      </p:sp>
    </p:spTree>
    <p:extLst>
      <p:ext uri="{BB962C8B-B14F-4D97-AF65-F5344CB8AC3E}">
        <p14:creationId xmlns:p14="http://schemas.microsoft.com/office/powerpoint/2010/main" val="14205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685800" y="504825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atin typeface="+mj-lt"/>
                <a:ea typeface="+mj-lt"/>
                <a:cs typeface="+mj-lt"/>
              </a:rPr>
              <a:t>Trapezoid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2105025"/>
            <a:ext cx="7848600" cy="258603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5400" b="1">
                <a:latin typeface="Century Gothic" pitchFamily="34" charset="0"/>
              </a:rPr>
              <a:t>A quadrilateral with 1 pair of parallel sides called bases</a:t>
            </a:r>
          </a:p>
        </p:txBody>
      </p:sp>
    </p:spTree>
    <p:extLst>
      <p:ext uri="{BB962C8B-B14F-4D97-AF65-F5344CB8AC3E}">
        <p14:creationId xmlns:p14="http://schemas.microsoft.com/office/powerpoint/2010/main" val="353575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2133600" y="152400"/>
            <a:ext cx="4724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Trapezoids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Century Gothic" pitchFamily="34" charset="0"/>
              </a:rPr>
              <a:t>Have only </a:t>
            </a:r>
            <a:r>
              <a:rPr lang="en-US" altLang="en-US" sz="3200" b="1" u="sng">
                <a:latin typeface="Century Gothic" pitchFamily="34" charset="0"/>
              </a:rPr>
              <a:t>one pair</a:t>
            </a:r>
            <a:r>
              <a:rPr lang="en-US" altLang="en-US" sz="3200" b="1">
                <a:latin typeface="Century Gothic" pitchFamily="34" charset="0"/>
              </a:rPr>
              <a:t> of opposite sides that are parallel.</a:t>
            </a:r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>
            <a:off x="2286000" y="32004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3048000" y="50292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798" name="Group 7"/>
          <p:cNvGrpSpPr>
            <a:grpSpLocks/>
          </p:cNvGrpSpPr>
          <p:nvPr/>
        </p:nvGrpSpPr>
        <p:grpSpPr bwMode="auto">
          <a:xfrm>
            <a:off x="762000" y="4027488"/>
            <a:ext cx="6835775" cy="609600"/>
            <a:chOff x="720" y="2537"/>
            <a:chExt cx="4306" cy="384"/>
          </a:xfrm>
        </p:grpSpPr>
        <p:sp>
          <p:nvSpPr>
            <p:cNvPr id="33805" name="Rectangle 8"/>
            <p:cNvSpPr>
              <a:spLocks noChangeArrowheads="1"/>
            </p:cNvSpPr>
            <p:nvPr/>
          </p:nvSpPr>
          <p:spPr bwMode="auto">
            <a:xfrm>
              <a:off x="4560" y="2537"/>
              <a:ext cx="4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  <a:latin typeface="Century Gothic" pitchFamily="34" charset="0"/>
                </a:rPr>
                <a:t>leg </a:t>
              </a:r>
            </a:p>
          </p:txBody>
        </p:sp>
        <p:sp>
          <p:nvSpPr>
            <p:cNvPr id="33806" name="Rectangle 9"/>
            <p:cNvSpPr>
              <a:spLocks noChangeArrowheads="1"/>
            </p:cNvSpPr>
            <p:nvPr/>
          </p:nvSpPr>
          <p:spPr bwMode="auto">
            <a:xfrm>
              <a:off x="720" y="2633"/>
              <a:ext cx="4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  <a:latin typeface="Century Gothic" pitchFamily="34" charset="0"/>
                </a:rPr>
                <a:t>leg</a:t>
              </a:r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 flipV="1">
              <a:off x="1152" y="2688"/>
              <a:ext cx="33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 flipH="1" flipV="1">
              <a:off x="4032" y="2544"/>
              <a:ext cx="432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9" name="Group 12"/>
          <p:cNvGrpSpPr>
            <a:grpSpLocks/>
          </p:cNvGrpSpPr>
          <p:nvPr/>
        </p:nvGrpSpPr>
        <p:grpSpPr bwMode="auto">
          <a:xfrm>
            <a:off x="3352800" y="2351088"/>
            <a:ext cx="2819400" cy="3287712"/>
            <a:chOff x="2112" y="1481"/>
            <a:chExt cx="1776" cy="2071"/>
          </a:xfrm>
        </p:grpSpPr>
        <p:sp>
          <p:nvSpPr>
            <p:cNvPr id="33801" name="Text Box 13"/>
            <p:cNvSpPr txBox="1">
              <a:spLocks noChangeArrowheads="1"/>
            </p:cNvSpPr>
            <p:nvPr/>
          </p:nvSpPr>
          <p:spPr bwMode="auto">
            <a:xfrm>
              <a:off x="2544" y="3264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6600"/>
                  </a:solidFill>
                  <a:latin typeface="Century Gothic" pitchFamily="34" charset="0"/>
                </a:rPr>
                <a:t>base</a:t>
              </a:r>
            </a:p>
          </p:txBody>
        </p:sp>
        <p:sp>
          <p:nvSpPr>
            <p:cNvPr id="33802" name="Rectangle 14"/>
            <p:cNvSpPr>
              <a:spLocks noChangeArrowheads="1"/>
            </p:cNvSpPr>
            <p:nvPr/>
          </p:nvSpPr>
          <p:spPr bwMode="auto">
            <a:xfrm>
              <a:off x="2496" y="1481"/>
              <a:ext cx="6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6600"/>
                  </a:solidFill>
                  <a:latin typeface="Century Gothic" pitchFamily="34" charset="0"/>
                </a:rPr>
                <a:t>base </a:t>
              </a:r>
            </a:p>
          </p:txBody>
        </p:sp>
        <p:sp>
          <p:nvSpPr>
            <p:cNvPr id="33803" name="Line 15"/>
            <p:cNvSpPr>
              <a:spLocks noChangeShapeType="1"/>
            </p:cNvSpPr>
            <p:nvPr/>
          </p:nvSpPr>
          <p:spPr bwMode="auto">
            <a:xfrm flipH="1" flipV="1">
              <a:off x="2400" y="3216"/>
              <a:ext cx="4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6"/>
            <p:cNvSpPr>
              <a:spLocks noChangeShapeType="1"/>
            </p:cNvSpPr>
            <p:nvPr/>
          </p:nvSpPr>
          <p:spPr bwMode="auto">
            <a:xfrm flipH="1">
              <a:off x="2112" y="1632"/>
              <a:ext cx="384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0" name="Freeform 19"/>
          <p:cNvSpPr>
            <a:spLocks/>
          </p:cNvSpPr>
          <p:nvPr/>
        </p:nvSpPr>
        <p:spPr bwMode="auto">
          <a:xfrm>
            <a:off x="2286000" y="3200400"/>
            <a:ext cx="3962400" cy="1828800"/>
          </a:xfrm>
          <a:custGeom>
            <a:avLst/>
            <a:gdLst>
              <a:gd name="T0" fmla="*/ 0 w 2496"/>
              <a:gd name="T1" fmla="*/ 0 h 1248"/>
              <a:gd name="T2" fmla="*/ 0 w 2496"/>
              <a:gd name="T3" fmla="*/ 2147483647 h 1248"/>
              <a:gd name="T4" fmla="*/ 2147483647 w 2496"/>
              <a:gd name="T5" fmla="*/ 2147483647 h 1248"/>
              <a:gd name="T6" fmla="*/ 2147483647 w 2496"/>
              <a:gd name="T7" fmla="*/ 0 h 1248"/>
              <a:gd name="T8" fmla="*/ 0 w 2496"/>
              <a:gd name="T9" fmla="*/ 0 h 1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96" h="1248">
                <a:moveTo>
                  <a:pt x="0" y="0"/>
                </a:moveTo>
                <a:lnTo>
                  <a:pt x="0" y="1248"/>
                </a:lnTo>
                <a:lnTo>
                  <a:pt x="2496" y="1248"/>
                </a:lnTo>
                <a:lnTo>
                  <a:pt x="1776" y="0"/>
                </a:lnTo>
                <a:lnTo>
                  <a:pt x="0" y="0"/>
                </a:lnTo>
                <a:close/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685800" y="504825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atin typeface="+mj-lt"/>
                <a:ea typeface="+mj-lt"/>
                <a:cs typeface="+mj-lt"/>
              </a:rPr>
              <a:t>Isosceles Trapezoid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2105025"/>
            <a:ext cx="7848600" cy="424656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5400" b="1">
                <a:latin typeface="Century Gothic" pitchFamily="34" charset="0"/>
              </a:rPr>
              <a:t>A quadrilateral with 1 pair of parallel sides called bases and non-parallel sides are congruent (legs)</a:t>
            </a:r>
          </a:p>
        </p:txBody>
      </p:sp>
    </p:spTree>
    <p:extLst>
      <p:ext uri="{BB962C8B-B14F-4D97-AF65-F5344CB8AC3E}">
        <p14:creationId xmlns:p14="http://schemas.microsoft.com/office/powerpoint/2010/main" val="1446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>
              <a:latin typeface="+mj-lt"/>
              <a:ea typeface="+mj-lt"/>
              <a:cs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21336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accent6"/>
                </a:solidFill>
              </a:rPr>
              <a:t>Some Special Properties of Isosceles Trapezoid</a:t>
            </a:r>
            <a:endParaRPr lang="en-US" sz="4800" dirty="0">
              <a:solidFill>
                <a:schemeClr val="accent6"/>
              </a:solidFill>
            </a:endParaRP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2895600"/>
          </a:xfrm>
        </p:spPr>
        <p:txBody>
          <a:bodyPr/>
          <a:lstStyle/>
          <a:p>
            <a:r>
              <a:rPr lang="en-US" altLang="en-US" sz="4000" smtClean="0"/>
              <a:t>Diagonals are congruent</a:t>
            </a:r>
          </a:p>
        </p:txBody>
      </p:sp>
    </p:spTree>
    <p:extLst>
      <p:ext uri="{BB962C8B-B14F-4D97-AF65-F5344CB8AC3E}">
        <p14:creationId xmlns:p14="http://schemas.microsoft.com/office/powerpoint/2010/main" val="9061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209800"/>
          </a:xfrm>
          <a:solidFill>
            <a:schemeClr val="accent5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</a:p>
        </p:txBody>
      </p:sp>
      <p:sp>
        <p:nvSpPr>
          <p:cNvPr id="37891" name="Subtitle 3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1"/>
          </a:xfrm>
        </p:spPr>
        <p:txBody>
          <a:bodyPr>
            <a:normAutofit/>
          </a:bodyPr>
          <a:lstStyle/>
          <a:p>
            <a:r>
              <a:rPr lang="en-US" sz="4400" b="0" dirty="0" smtClean="0"/>
              <a:t>Applications of Distance and Slope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788" y="4648200"/>
            <a:ext cx="4137212" cy="891988"/>
          </a:xfrm>
          <a:prstGeom prst="rect">
            <a:avLst/>
          </a:prstGeom>
          <a:solidFill>
            <a:schemeClr val="accent5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= Same Slope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6200" y="5791200"/>
            <a:ext cx="8991600" cy="89198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Angle = Perpendicular = Opposite Reciprocal Slope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343400" y="4634753"/>
            <a:ext cx="4800600" cy="891988"/>
          </a:xfrm>
          <a:prstGeom prst="rect">
            <a:avLst/>
          </a:prstGeom>
          <a:solidFill>
            <a:srgbClr val="7030A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= Same Distance</a:t>
            </a:r>
          </a:p>
        </p:txBody>
      </p:sp>
    </p:spTree>
    <p:extLst>
      <p:ext uri="{BB962C8B-B14F-4D97-AF65-F5344CB8AC3E}">
        <p14:creationId xmlns:p14="http://schemas.microsoft.com/office/powerpoint/2010/main" val="24525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924800" cy="2209800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Distance or Pythagorean Theorem</a:t>
            </a:r>
          </a:p>
        </p:txBody>
      </p:sp>
      <p:sp>
        <p:nvSpPr>
          <p:cNvPr id="37891" name="Subtitle 3"/>
          <p:cNvSpPr>
            <a:spLocks noGrp="1"/>
          </p:cNvSpPr>
          <p:nvPr>
            <p:ph type="subTitle" idx="1"/>
          </p:nvPr>
        </p:nvSpPr>
        <p:spPr>
          <a:xfrm>
            <a:off x="1371600" y="3428999"/>
            <a:ext cx="6400800" cy="993775"/>
          </a:xfrm>
        </p:spPr>
        <p:txBody>
          <a:bodyPr/>
          <a:lstStyle/>
          <a:p>
            <a:r>
              <a:rPr lang="en-US" b="0" i="1" dirty="0" smtClean="0"/>
              <a:t>Closest to the Origin</a:t>
            </a:r>
          </a:p>
        </p:txBody>
      </p:sp>
    </p:spTree>
    <p:extLst>
      <p:ext uri="{BB962C8B-B14F-4D97-AF65-F5344CB8AC3E}">
        <p14:creationId xmlns:p14="http://schemas.microsoft.com/office/powerpoint/2010/main" val="10801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dirty="0" smtClean="0"/>
              <a:t>Ex: 1  Which point is closer to the Origin, (-5, 2.1) or (6, 1)?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81000" y="2286000"/>
          <a:ext cx="32559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1282700" imgH="330200" progId="Equation.DSMT4">
                  <p:embed/>
                </p:oleObj>
              </mc:Choice>
              <mc:Fallback>
                <p:oleObj name="Equation" r:id="rId3" imgW="12827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2559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3505200"/>
          <a:ext cx="2746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583693" imgH="177646" progId="Equation.DSMT4">
                  <p:embed/>
                </p:oleObj>
              </mc:Choice>
              <mc:Fallback>
                <p:oleObj name="Equation" r:id="rId5" imgW="583693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27463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05400" y="3505200"/>
          <a:ext cx="2746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7" imgW="583693" imgH="177646" progId="Equation.DSMT4">
                  <p:embed/>
                </p:oleObj>
              </mc:Choice>
              <mc:Fallback>
                <p:oleObj name="Equation" r:id="rId7" imgW="583693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27463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56238" y="2362200"/>
          <a:ext cx="27066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9" imgW="1066800" imgH="330200" progId="Equation.DSMT4">
                  <p:embed/>
                </p:oleObj>
              </mc:Choice>
              <mc:Fallback>
                <p:oleObj name="Equation" r:id="rId9" imgW="10668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8" y="2362200"/>
                        <a:ext cx="27066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5410200"/>
            <a:ext cx="73485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CC0000"/>
                </a:solidFill>
                <a:latin typeface="Tw Cen MT" pitchFamily="34" charset="0"/>
              </a:rPr>
              <a:t>(-5, 2.1) is closer to the Origin.</a:t>
            </a:r>
          </a:p>
        </p:txBody>
      </p:sp>
    </p:spTree>
    <p:extLst>
      <p:ext uri="{BB962C8B-B14F-4D97-AF65-F5344CB8AC3E}">
        <p14:creationId xmlns:p14="http://schemas.microsoft.com/office/powerpoint/2010/main" val="387429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39188" cy="15541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Ex: 2  Which point is closest to the Origin, (1.5, -10), (12.2, 1) or (6.7, 7.7)?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2417763"/>
          <a:ext cx="29083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1358900" imgH="330200" progId="Equation.DSMT4">
                  <p:embed/>
                </p:oleObj>
              </mc:Choice>
              <mc:Fallback>
                <p:oleObj name="Equation" r:id="rId3" imgW="13589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17763"/>
                        <a:ext cx="290830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" y="3657600"/>
          <a:ext cx="26670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5" imgW="647419" imgH="177723" progId="Equation.DSMT4">
                  <p:embed/>
                </p:oleObj>
              </mc:Choice>
              <mc:Fallback>
                <p:oleObj name="Equation" r:id="rId5" imgW="647419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657600"/>
                        <a:ext cx="26670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3651250"/>
          <a:ext cx="278923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7" imgW="647419" imgH="177723" progId="Equation.DSMT4">
                  <p:embed/>
                </p:oleObj>
              </mc:Choice>
              <mc:Fallback>
                <p:oleObj name="Equation" r:id="rId7" imgW="647419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1250"/>
                        <a:ext cx="278923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2438400"/>
          <a:ext cx="2743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9" imgW="1257300" imgH="330200" progId="Equation.DSMT4">
                  <p:embed/>
                </p:oleObj>
              </mc:Choice>
              <mc:Fallback>
                <p:oleObj name="Equation" r:id="rId9" imgW="12573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2743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334000"/>
            <a:ext cx="80343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CC0000"/>
                </a:solidFill>
                <a:latin typeface="Tw Cen MT" pitchFamily="34" charset="0"/>
              </a:rPr>
              <a:t>(-1.5, -10) is closest to the Origin.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30925" y="2438400"/>
          <a:ext cx="294163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11" imgW="1333500" imgH="330200" progId="Equation.DSMT4">
                  <p:embed/>
                </p:oleObj>
              </mc:Choice>
              <mc:Fallback>
                <p:oleObj name="Equation" r:id="rId11" imgW="13335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2438400"/>
                        <a:ext cx="2941638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92838" y="3657600"/>
          <a:ext cx="2768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13" imgW="647419" imgH="177723" progId="Equation.DSMT4">
                  <p:embed/>
                </p:oleObj>
              </mc:Choice>
              <mc:Fallback>
                <p:oleObj name="Equation" r:id="rId13" imgW="647419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3657600"/>
                        <a:ext cx="2768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8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228600"/>
            <a:ext cx="7772400" cy="1470025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86" y="685800"/>
            <a:ext cx="8896227" cy="914400"/>
          </a:xfrm>
        </p:spPr>
        <p:txBody>
          <a:bodyPr/>
          <a:lstStyle/>
          <a:p>
            <a:pPr algn="l"/>
            <a:r>
              <a:rPr lang="en-US" dirty="0" smtClean="0"/>
              <a:t>Which golf ball is closest to the hole?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59542" y="1143000"/>
            <a:ext cx="7951058" cy="5410200"/>
            <a:chOff x="1905000" y="1186969"/>
            <a:chExt cx="5257800" cy="4953000"/>
          </a:xfrm>
        </p:grpSpPr>
        <p:grpSp>
          <p:nvGrpSpPr>
            <p:cNvPr id="4" name="Group 3"/>
            <p:cNvGrpSpPr/>
            <p:nvPr/>
          </p:nvGrpSpPr>
          <p:grpSpPr>
            <a:xfrm>
              <a:off x="1905000" y="1186969"/>
              <a:ext cx="5257800" cy="4953000"/>
              <a:chOff x="2133600" y="1998663"/>
              <a:chExt cx="4572000" cy="4173537"/>
            </a:xfrm>
          </p:grpSpPr>
          <p:pic>
            <p:nvPicPr>
              <p:cNvPr id="18436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600" y="1998663"/>
                <a:ext cx="4572000" cy="4173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Freeform 5"/>
              <p:cNvSpPr/>
              <p:nvPr/>
            </p:nvSpPr>
            <p:spPr>
              <a:xfrm>
                <a:off x="2741613" y="2578100"/>
                <a:ext cx="3660775" cy="3014663"/>
              </a:xfrm>
              <a:custGeom>
                <a:avLst/>
                <a:gdLst>
                  <a:gd name="connsiteX0" fmla="*/ 344971 w 3661929"/>
                  <a:gd name="connsiteY0" fmla="*/ 400050 h 3014663"/>
                  <a:gd name="connsiteX1" fmla="*/ 344971 w 3661929"/>
                  <a:gd name="connsiteY1" fmla="*/ 400050 h 3014663"/>
                  <a:gd name="connsiteX2" fmla="*/ 616433 w 3661929"/>
                  <a:gd name="connsiteY2" fmla="*/ 271463 h 3014663"/>
                  <a:gd name="connsiteX3" fmla="*/ 645008 w 3661929"/>
                  <a:gd name="connsiteY3" fmla="*/ 228600 h 3014663"/>
                  <a:gd name="connsiteX4" fmla="*/ 773596 w 3661929"/>
                  <a:gd name="connsiteY4" fmla="*/ 157163 h 3014663"/>
                  <a:gd name="connsiteX5" fmla="*/ 873608 w 3661929"/>
                  <a:gd name="connsiteY5" fmla="*/ 100013 h 3014663"/>
                  <a:gd name="connsiteX6" fmla="*/ 916471 w 3661929"/>
                  <a:gd name="connsiteY6" fmla="*/ 71438 h 3014663"/>
                  <a:gd name="connsiteX7" fmla="*/ 1345096 w 3661929"/>
                  <a:gd name="connsiteY7" fmla="*/ 42863 h 3014663"/>
                  <a:gd name="connsiteX8" fmla="*/ 1530833 w 3661929"/>
                  <a:gd name="connsiteY8" fmla="*/ 14288 h 3014663"/>
                  <a:gd name="connsiteX9" fmla="*/ 1573696 w 3661929"/>
                  <a:gd name="connsiteY9" fmla="*/ 0 h 3014663"/>
                  <a:gd name="connsiteX10" fmla="*/ 2530958 w 3661929"/>
                  <a:gd name="connsiteY10" fmla="*/ 14288 h 3014663"/>
                  <a:gd name="connsiteX11" fmla="*/ 2573821 w 3661929"/>
                  <a:gd name="connsiteY11" fmla="*/ 28575 h 3014663"/>
                  <a:gd name="connsiteX12" fmla="*/ 2630971 w 3661929"/>
                  <a:gd name="connsiteY12" fmla="*/ 42863 h 3014663"/>
                  <a:gd name="connsiteX13" fmla="*/ 2730983 w 3661929"/>
                  <a:gd name="connsiteY13" fmla="*/ 100013 h 3014663"/>
                  <a:gd name="connsiteX14" fmla="*/ 2830996 w 3661929"/>
                  <a:gd name="connsiteY14" fmla="*/ 128588 h 3014663"/>
                  <a:gd name="connsiteX15" fmla="*/ 2945296 w 3661929"/>
                  <a:gd name="connsiteY15" fmla="*/ 171450 h 3014663"/>
                  <a:gd name="connsiteX16" fmla="*/ 3031021 w 3661929"/>
                  <a:gd name="connsiteY16" fmla="*/ 214313 h 3014663"/>
                  <a:gd name="connsiteX17" fmla="*/ 3145321 w 3661929"/>
                  <a:gd name="connsiteY17" fmla="*/ 242888 h 3014663"/>
                  <a:gd name="connsiteX18" fmla="*/ 3202471 w 3661929"/>
                  <a:gd name="connsiteY18" fmla="*/ 271463 h 3014663"/>
                  <a:gd name="connsiteX19" fmla="*/ 3302483 w 3661929"/>
                  <a:gd name="connsiteY19" fmla="*/ 300038 h 3014663"/>
                  <a:gd name="connsiteX20" fmla="*/ 3345346 w 3661929"/>
                  <a:gd name="connsiteY20" fmla="*/ 314325 h 3014663"/>
                  <a:gd name="connsiteX21" fmla="*/ 3388208 w 3661929"/>
                  <a:gd name="connsiteY21" fmla="*/ 657225 h 3014663"/>
                  <a:gd name="connsiteX22" fmla="*/ 3431071 w 3661929"/>
                  <a:gd name="connsiteY22" fmla="*/ 1171575 h 3014663"/>
                  <a:gd name="connsiteX23" fmla="*/ 3459646 w 3661929"/>
                  <a:gd name="connsiteY23" fmla="*/ 1214438 h 3014663"/>
                  <a:gd name="connsiteX24" fmla="*/ 3545371 w 3661929"/>
                  <a:gd name="connsiteY24" fmla="*/ 1357313 h 3014663"/>
                  <a:gd name="connsiteX25" fmla="*/ 3588233 w 3661929"/>
                  <a:gd name="connsiteY25" fmla="*/ 1385888 h 3014663"/>
                  <a:gd name="connsiteX26" fmla="*/ 3616808 w 3661929"/>
                  <a:gd name="connsiteY26" fmla="*/ 1443038 h 3014663"/>
                  <a:gd name="connsiteX27" fmla="*/ 3659671 w 3661929"/>
                  <a:gd name="connsiteY27" fmla="*/ 1514475 h 3014663"/>
                  <a:gd name="connsiteX28" fmla="*/ 3645383 w 3661929"/>
                  <a:gd name="connsiteY28" fmla="*/ 1643063 h 3014663"/>
                  <a:gd name="connsiteX29" fmla="*/ 3588233 w 3661929"/>
                  <a:gd name="connsiteY29" fmla="*/ 1728788 h 3014663"/>
                  <a:gd name="connsiteX30" fmla="*/ 3516796 w 3661929"/>
                  <a:gd name="connsiteY30" fmla="*/ 1914525 h 3014663"/>
                  <a:gd name="connsiteX31" fmla="*/ 3488221 w 3661929"/>
                  <a:gd name="connsiteY31" fmla="*/ 1957388 h 3014663"/>
                  <a:gd name="connsiteX32" fmla="*/ 3459646 w 3661929"/>
                  <a:gd name="connsiteY32" fmla="*/ 2028825 h 3014663"/>
                  <a:gd name="connsiteX33" fmla="*/ 3388208 w 3661929"/>
                  <a:gd name="connsiteY33" fmla="*/ 2171700 h 3014663"/>
                  <a:gd name="connsiteX34" fmla="*/ 3316771 w 3661929"/>
                  <a:gd name="connsiteY34" fmla="*/ 2286000 h 3014663"/>
                  <a:gd name="connsiteX35" fmla="*/ 3302483 w 3661929"/>
                  <a:gd name="connsiteY35" fmla="*/ 2328863 h 3014663"/>
                  <a:gd name="connsiteX36" fmla="*/ 3259621 w 3661929"/>
                  <a:gd name="connsiteY36" fmla="*/ 2428875 h 3014663"/>
                  <a:gd name="connsiteX37" fmla="*/ 3202471 w 3661929"/>
                  <a:gd name="connsiteY37" fmla="*/ 2528888 h 3014663"/>
                  <a:gd name="connsiteX38" fmla="*/ 3145321 w 3661929"/>
                  <a:gd name="connsiteY38" fmla="*/ 2671763 h 3014663"/>
                  <a:gd name="connsiteX39" fmla="*/ 3131033 w 3661929"/>
                  <a:gd name="connsiteY39" fmla="*/ 2714625 h 3014663"/>
                  <a:gd name="connsiteX40" fmla="*/ 3045308 w 3661929"/>
                  <a:gd name="connsiteY40" fmla="*/ 2771775 h 3014663"/>
                  <a:gd name="connsiteX41" fmla="*/ 2973871 w 3661929"/>
                  <a:gd name="connsiteY41" fmla="*/ 2857500 h 3014663"/>
                  <a:gd name="connsiteX42" fmla="*/ 2931008 w 3661929"/>
                  <a:gd name="connsiteY42" fmla="*/ 2871788 h 3014663"/>
                  <a:gd name="connsiteX43" fmla="*/ 2830996 w 3661929"/>
                  <a:gd name="connsiteY43" fmla="*/ 2914650 h 3014663"/>
                  <a:gd name="connsiteX44" fmla="*/ 2688121 w 3661929"/>
                  <a:gd name="connsiteY44" fmla="*/ 2957513 h 3014663"/>
                  <a:gd name="connsiteX45" fmla="*/ 2545246 w 3661929"/>
                  <a:gd name="connsiteY45" fmla="*/ 2986088 h 3014663"/>
                  <a:gd name="connsiteX46" fmla="*/ 2430946 w 3661929"/>
                  <a:gd name="connsiteY46" fmla="*/ 3014663 h 3014663"/>
                  <a:gd name="connsiteX47" fmla="*/ 916471 w 3661929"/>
                  <a:gd name="connsiteY47" fmla="*/ 3000375 h 3014663"/>
                  <a:gd name="connsiteX48" fmla="*/ 802171 w 3661929"/>
                  <a:gd name="connsiteY48" fmla="*/ 2971800 h 3014663"/>
                  <a:gd name="connsiteX49" fmla="*/ 716446 w 3661929"/>
                  <a:gd name="connsiteY49" fmla="*/ 2843213 h 3014663"/>
                  <a:gd name="connsiteX50" fmla="*/ 687871 w 3661929"/>
                  <a:gd name="connsiteY50" fmla="*/ 2800350 h 3014663"/>
                  <a:gd name="connsiteX51" fmla="*/ 730733 w 3661929"/>
                  <a:gd name="connsiteY51" fmla="*/ 2628900 h 3014663"/>
                  <a:gd name="connsiteX52" fmla="*/ 759308 w 3661929"/>
                  <a:gd name="connsiteY52" fmla="*/ 2586038 h 3014663"/>
                  <a:gd name="connsiteX53" fmla="*/ 745021 w 3661929"/>
                  <a:gd name="connsiteY53" fmla="*/ 2357438 h 3014663"/>
                  <a:gd name="connsiteX54" fmla="*/ 716446 w 3661929"/>
                  <a:gd name="connsiteY54" fmla="*/ 2314575 h 3014663"/>
                  <a:gd name="connsiteX55" fmla="*/ 645008 w 3661929"/>
                  <a:gd name="connsiteY55" fmla="*/ 2228850 h 3014663"/>
                  <a:gd name="connsiteX56" fmla="*/ 630721 w 3661929"/>
                  <a:gd name="connsiteY56" fmla="*/ 2185988 h 3014663"/>
                  <a:gd name="connsiteX57" fmla="*/ 602146 w 3661929"/>
                  <a:gd name="connsiteY57" fmla="*/ 2114550 h 3014663"/>
                  <a:gd name="connsiteX58" fmla="*/ 587858 w 3661929"/>
                  <a:gd name="connsiteY58" fmla="*/ 2057400 h 3014663"/>
                  <a:gd name="connsiteX59" fmla="*/ 559283 w 3661929"/>
                  <a:gd name="connsiteY59" fmla="*/ 1971675 h 3014663"/>
                  <a:gd name="connsiteX60" fmla="*/ 544996 w 3661929"/>
                  <a:gd name="connsiteY60" fmla="*/ 1928813 h 3014663"/>
                  <a:gd name="connsiteX61" fmla="*/ 530708 w 3661929"/>
                  <a:gd name="connsiteY61" fmla="*/ 1871663 h 3014663"/>
                  <a:gd name="connsiteX62" fmla="*/ 459271 w 3661929"/>
                  <a:gd name="connsiteY62" fmla="*/ 1714500 h 3014663"/>
                  <a:gd name="connsiteX63" fmla="*/ 444983 w 3661929"/>
                  <a:gd name="connsiteY63" fmla="*/ 1600200 h 3014663"/>
                  <a:gd name="connsiteX64" fmla="*/ 344971 w 3661929"/>
                  <a:gd name="connsiteY64" fmla="*/ 1500188 h 3014663"/>
                  <a:gd name="connsiteX65" fmla="*/ 273533 w 3661929"/>
                  <a:gd name="connsiteY65" fmla="*/ 1414463 h 3014663"/>
                  <a:gd name="connsiteX66" fmla="*/ 216383 w 3661929"/>
                  <a:gd name="connsiteY66" fmla="*/ 1328738 h 3014663"/>
                  <a:gd name="connsiteX67" fmla="*/ 130658 w 3661929"/>
                  <a:gd name="connsiteY67" fmla="*/ 1228725 h 3014663"/>
                  <a:gd name="connsiteX68" fmla="*/ 73508 w 3661929"/>
                  <a:gd name="connsiteY68" fmla="*/ 1057275 h 3014663"/>
                  <a:gd name="connsiteX69" fmla="*/ 44933 w 3661929"/>
                  <a:gd name="connsiteY69" fmla="*/ 957263 h 3014663"/>
                  <a:gd name="connsiteX70" fmla="*/ 16358 w 3661929"/>
                  <a:gd name="connsiteY70" fmla="*/ 871538 h 3014663"/>
                  <a:gd name="connsiteX71" fmla="*/ 16358 w 3661929"/>
                  <a:gd name="connsiteY71" fmla="*/ 642938 h 3014663"/>
                  <a:gd name="connsiteX72" fmla="*/ 44933 w 3661929"/>
                  <a:gd name="connsiteY72" fmla="*/ 600075 h 3014663"/>
                  <a:gd name="connsiteX73" fmla="*/ 87796 w 3661929"/>
                  <a:gd name="connsiteY73" fmla="*/ 585788 h 3014663"/>
                  <a:gd name="connsiteX74" fmla="*/ 130658 w 3661929"/>
                  <a:gd name="connsiteY74" fmla="*/ 557213 h 3014663"/>
                  <a:gd name="connsiteX75" fmla="*/ 216383 w 3661929"/>
                  <a:gd name="connsiteY75" fmla="*/ 528638 h 3014663"/>
                  <a:gd name="connsiteX76" fmla="*/ 259246 w 3661929"/>
                  <a:gd name="connsiteY76" fmla="*/ 500063 h 3014663"/>
                  <a:gd name="connsiteX77" fmla="*/ 302108 w 3661929"/>
                  <a:gd name="connsiteY77" fmla="*/ 485775 h 3014663"/>
                  <a:gd name="connsiteX78" fmla="*/ 330683 w 3661929"/>
                  <a:gd name="connsiteY78" fmla="*/ 442913 h 3014663"/>
                  <a:gd name="connsiteX79" fmla="*/ 344971 w 3661929"/>
                  <a:gd name="connsiteY79" fmla="*/ 400050 h 301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3661929" h="3014663">
                    <a:moveTo>
                      <a:pt x="344971" y="400050"/>
                    </a:moveTo>
                    <a:lnTo>
                      <a:pt x="344971" y="400050"/>
                    </a:lnTo>
                    <a:cubicBezTo>
                      <a:pt x="435458" y="357188"/>
                      <a:pt x="529500" y="321139"/>
                      <a:pt x="616433" y="271463"/>
                    </a:cubicBezTo>
                    <a:cubicBezTo>
                      <a:pt x="631342" y="262944"/>
                      <a:pt x="632085" y="239908"/>
                      <a:pt x="645008" y="228600"/>
                    </a:cubicBezTo>
                    <a:cubicBezTo>
                      <a:pt x="705474" y="175692"/>
                      <a:pt x="714725" y="176786"/>
                      <a:pt x="773596" y="157163"/>
                    </a:cubicBezTo>
                    <a:cubicBezTo>
                      <a:pt x="878016" y="87549"/>
                      <a:pt x="746726" y="172516"/>
                      <a:pt x="873608" y="100013"/>
                    </a:cubicBezTo>
                    <a:cubicBezTo>
                      <a:pt x="888517" y="91494"/>
                      <a:pt x="899633" y="74806"/>
                      <a:pt x="916471" y="71438"/>
                    </a:cubicBezTo>
                    <a:cubicBezTo>
                      <a:pt x="965903" y="61551"/>
                      <a:pt x="1341431" y="43067"/>
                      <a:pt x="1345096" y="42863"/>
                    </a:cubicBezTo>
                    <a:cubicBezTo>
                      <a:pt x="1414488" y="34189"/>
                      <a:pt x="1465387" y="30650"/>
                      <a:pt x="1530833" y="14288"/>
                    </a:cubicBezTo>
                    <a:cubicBezTo>
                      <a:pt x="1545444" y="10635"/>
                      <a:pt x="1559408" y="4763"/>
                      <a:pt x="1573696" y="0"/>
                    </a:cubicBezTo>
                    <a:lnTo>
                      <a:pt x="2530958" y="14288"/>
                    </a:lnTo>
                    <a:cubicBezTo>
                      <a:pt x="2546012" y="14718"/>
                      <a:pt x="2559340" y="24438"/>
                      <a:pt x="2573821" y="28575"/>
                    </a:cubicBezTo>
                    <a:cubicBezTo>
                      <a:pt x="2592702" y="33969"/>
                      <a:pt x="2612585" y="35968"/>
                      <a:pt x="2630971" y="42863"/>
                    </a:cubicBezTo>
                    <a:cubicBezTo>
                      <a:pt x="2731177" y="80441"/>
                      <a:pt x="2648069" y="58556"/>
                      <a:pt x="2730983" y="100013"/>
                    </a:cubicBezTo>
                    <a:cubicBezTo>
                      <a:pt x="2751475" y="110259"/>
                      <a:pt x="2812692" y="124012"/>
                      <a:pt x="2830996" y="128588"/>
                    </a:cubicBezTo>
                    <a:cubicBezTo>
                      <a:pt x="2927771" y="193105"/>
                      <a:pt x="2809350" y="122015"/>
                      <a:pt x="2945296" y="171450"/>
                    </a:cubicBezTo>
                    <a:cubicBezTo>
                      <a:pt x="2975320" y="182368"/>
                      <a:pt x="3000934" y="203568"/>
                      <a:pt x="3031021" y="214313"/>
                    </a:cubicBezTo>
                    <a:cubicBezTo>
                      <a:pt x="3068006" y="227522"/>
                      <a:pt x="3108064" y="230469"/>
                      <a:pt x="3145321" y="242888"/>
                    </a:cubicBezTo>
                    <a:cubicBezTo>
                      <a:pt x="3165527" y="249623"/>
                      <a:pt x="3182455" y="264184"/>
                      <a:pt x="3202471" y="271463"/>
                    </a:cubicBezTo>
                    <a:cubicBezTo>
                      <a:pt x="3235055" y="283312"/>
                      <a:pt x="3269274" y="290075"/>
                      <a:pt x="3302483" y="300038"/>
                    </a:cubicBezTo>
                    <a:cubicBezTo>
                      <a:pt x="3316908" y="304366"/>
                      <a:pt x="3331058" y="309563"/>
                      <a:pt x="3345346" y="314325"/>
                    </a:cubicBezTo>
                    <a:cubicBezTo>
                      <a:pt x="3430832" y="442555"/>
                      <a:pt x="3365107" y="328040"/>
                      <a:pt x="3388208" y="657225"/>
                    </a:cubicBezTo>
                    <a:cubicBezTo>
                      <a:pt x="3400252" y="828847"/>
                      <a:pt x="3409193" y="1000927"/>
                      <a:pt x="3431071" y="1171575"/>
                    </a:cubicBezTo>
                    <a:cubicBezTo>
                      <a:pt x="3433255" y="1188607"/>
                      <a:pt x="3451127" y="1199529"/>
                      <a:pt x="3459646" y="1214438"/>
                    </a:cubicBezTo>
                    <a:cubicBezTo>
                      <a:pt x="3496511" y="1278952"/>
                      <a:pt x="3487805" y="1291522"/>
                      <a:pt x="3545371" y="1357313"/>
                    </a:cubicBezTo>
                    <a:cubicBezTo>
                      <a:pt x="3556678" y="1370236"/>
                      <a:pt x="3573946" y="1376363"/>
                      <a:pt x="3588233" y="1385888"/>
                    </a:cubicBezTo>
                    <a:cubicBezTo>
                      <a:pt x="3597758" y="1404938"/>
                      <a:pt x="3606464" y="1424420"/>
                      <a:pt x="3616808" y="1443038"/>
                    </a:cubicBezTo>
                    <a:cubicBezTo>
                      <a:pt x="3630294" y="1467313"/>
                      <a:pt x="3655744" y="1486984"/>
                      <a:pt x="3659671" y="1514475"/>
                    </a:cubicBezTo>
                    <a:cubicBezTo>
                      <a:pt x="3665770" y="1557168"/>
                      <a:pt x="3659021" y="1602150"/>
                      <a:pt x="3645383" y="1643063"/>
                    </a:cubicBezTo>
                    <a:cubicBezTo>
                      <a:pt x="3634523" y="1675643"/>
                      <a:pt x="3607283" y="1700213"/>
                      <a:pt x="3588233" y="1728788"/>
                    </a:cubicBezTo>
                    <a:cubicBezTo>
                      <a:pt x="3443160" y="1946397"/>
                      <a:pt x="3571476" y="1805164"/>
                      <a:pt x="3516796" y="1914525"/>
                    </a:cubicBezTo>
                    <a:cubicBezTo>
                      <a:pt x="3509117" y="1929884"/>
                      <a:pt x="3495900" y="1942029"/>
                      <a:pt x="3488221" y="1957388"/>
                    </a:cubicBezTo>
                    <a:cubicBezTo>
                      <a:pt x="3476751" y="1980327"/>
                      <a:pt x="3470492" y="2005584"/>
                      <a:pt x="3459646" y="2028825"/>
                    </a:cubicBezTo>
                    <a:cubicBezTo>
                      <a:pt x="3437129" y="2077076"/>
                      <a:pt x="3412021" y="2124075"/>
                      <a:pt x="3388208" y="2171700"/>
                    </a:cubicBezTo>
                    <a:cubicBezTo>
                      <a:pt x="3368115" y="2211886"/>
                      <a:pt x="3338285" y="2246557"/>
                      <a:pt x="3316771" y="2286000"/>
                    </a:cubicBezTo>
                    <a:cubicBezTo>
                      <a:pt x="3309559" y="2299222"/>
                      <a:pt x="3308076" y="2314880"/>
                      <a:pt x="3302483" y="2328863"/>
                    </a:cubicBezTo>
                    <a:cubicBezTo>
                      <a:pt x="3289013" y="2362539"/>
                      <a:pt x="3275841" y="2396434"/>
                      <a:pt x="3259621" y="2428875"/>
                    </a:cubicBezTo>
                    <a:cubicBezTo>
                      <a:pt x="3187877" y="2572365"/>
                      <a:pt x="3277616" y="2353549"/>
                      <a:pt x="3202471" y="2528888"/>
                    </a:cubicBezTo>
                    <a:cubicBezTo>
                      <a:pt x="3182265" y="2576034"/>
                      <a:pt x="3161542" y="2623102"/>
                      <a:pt x="3145321" y="2671763"/>
                    </a:cubicBezTo>
                    <a:cubicBezTo>
                      <a:pt x="3140558" y="2686050"/>
                      <a:pt x="3141682" y="2703976"/>
                      <a:pt x="3131033" y="2714625"/>
                    </a:cubicBezTo>
                    <a:cubicBezTo>
                      <a:pt x="3106749" y="2738909"/>
                      <a:pt x="3073883" y="2752725"/>
                      <a:pt x="3045308" y="2771775"/>
                    </a:cubicBezTo>
                    <a:cubicBezTo>
                      <a:pt x="2882054" y="2880611"/>
                      <a:pt x="3105648" y="2752079"/>
                      <a:pt x="2973871" y="2857500"/>
                    </a:cubicBezTo>
                    <a:cubicBezTo>
                      <a:pt x="2962111" y="2866908"/>
                      <a:pt x="2944479" y="2865053"/>
                      <a:pt x="2931008" y="2871788"/>
                    </a:cubicBezTo>
                    <a:cubicBezTo>
                      <a:pt x="2832343" y="2921121"/>
                      <a:pt x="2949935" y="2884916"/>
                      <a:pt x="2830996" y="2914650"/>
                    </a:cubicBezTo>
                    <a:cubicBezTo>
                      <a:pt x="2756022" y="2964632"/>
                      <a:pt x="2813155" y="2935448"/>
                      <a:pt x="2688121" y="2957513"/>
                    </a:cubicBezTo>
                    <a:cubicBezTo>
                      <a:pt x="2640292" y="2965954"/>
                      <a:pt x="2592871" y="2976563"/>
                      <a:pt x="2545246" y="2986088"/>
                    </a:cubicBezTo>
                    <a:cubicBezTo>
                      <a:pt x="2459037" y="3003330"/>
                      <a:pt x="2496848" y="2992695"/>
                      <a:pt x="2430946" y="3014663"/>
                    </a:cubicBezTo>
                    <a:lnTo>
                      <a:pt x="916471" y="3000375"/>
                    </a:lnTo>
                    <a:cubicBezTo>
                      <a:pt x="877212" y="2999342"/>
                      <a:pt x="802171" y="2971800"/>
                      <a:pt x="802171" y="2971800"/>
                    </a:cubicBezTo>
                    <a:lnTo>
                      <a:pt x="716446" y="2843213"/>
                    </a:lnTo>
                    <a:lnTo>
                      <a:pt x="687871" y="2800350"/>
                    </a:lnTo>
                    <a:cubicBezTo>
                      <a:pt x="695012" y="2757500"/>
                      <a:pt x="705575" y="2666636"/>
                      <a:pt x="730733" y="2628900"/>
                    </a:cubicBezTo>
                    <a:lnTo>
                      <a:pt x="759308" y="2586038"/>
                    </a:lnTo>
                    <a:cubicBezTo>
                      <a:pt x="754546" y="2509838"/>
                      <a:pt x="756928" y="2432852"/>
                      <a:pt x="745021" y="2357438"/>
                    </a:cubicBezTo>
                    <a:cubicBezTo>
                      <a:pt x="742343" y="2340477"/>
                      <a:pt x="727439" y="2327767"/>
                      <a:pt x="716446" y="2314575"/>
                    </a:cubicBezTo>
                    <a:cubicBezTo>
                      <a:pt x="624771" y="2204566"/>
                      <a:pt x="715955" y="2335271"/>
                      <a:pt x="645008" y="2228850"/>
                    </a:cubicBezTo>
                    <a:cubicBezTo>
                      <a:pt x="640246" y="2214563"/>
                      <a:pt x="636009" y="2200089"/>
                      <a:pt x="630721" y="2185988"/>
                    </a:cubicBezTo>
                    <a:cubicBezTo>
                      <a:pt x="621716" y="2161974"/>
                      <a:pt x="610256" y="2138881"/>
                      <a:pt x="602146" y="2114550"/>
                    </a:cubicBezTo>
                    <a:cubicBezTo>
                      <a:pt x="595936" y="2095921"/>
                      <a:pt x="593501" y="2076208"/>
                      <a:pt x="587858" y="2057400"/>
                    </a:cubicBezTo>
                    <a:cubicBezTo>
                      <a:pt x="579203" y="2028550"/>
                      <a:pt x="568808" y="2000250"/>
                      <a:pt x="559283" y="1971675"/>
                    </a:cubicBezTo>
                    <a:lnTo>
                      <a:pt x="544996" y="1928813"/>
                    </a:lnTo>
                    <a:cubicBezTo>
                      <a:pt x="538787" y="1910184"/>
                      <a:pt x="538260" y="1889789"/>
                      <a:pt x="530708" y="1871663"/>
                    </a:cubicBezTo>
                    <a:cubicBezTo>
                      <a:pt x="424246" y="1616155"/>
                      <a:pt x="502081" y="1842937"/>
                      <a:pt x="459271" y="1714500"/>
                    </a:cubicBezTo>
                    <a:cubicBezTo>
                      <a:pt x="454508" y="1676400"/>
                      <a:pt x="457125" y="1636626"/>
                      <a:pt x="444983" y="1600200"/>
                    </a:cubicBezTo>
                    <a:cubicBezTo>
                      <a:pt x="430166" y="1555749"/>
                      <a:pt x="378839" y="1525588"/>
                      <a:pt x="344971" y="1500188"/>
                    </a:cubicBezTo>
                    <a:cubicBezTo>
                      <a:pt x="242866" y="1347029"/>
                      <a:pt x="401872" y="1579469"/>
                      <a:pt x="273533" y="1414463"/>
                    </a:cubicBezTo>
                    <a:cubicBezTo>
                      <a:pt x="252448" y="1387354"/>
                      <a:pt x="235433" y="1357313"/>
                      <a:pt x="216383" y="1328738"/>
                    </a:cubicBezTo>
                    <a:cubicBezTo>
                      <a:pt x="179724" y="1273750"/>
                      <a:pt x="174808" y="1272875"/>
                      <a:pt x="130658" y="1228725"/>
                    </a:cubicBezTo>
                    <a:cubicBezTo>
                      <a:pt x="79901" y="1025699"/>
                      <a:pt x="128874" y="1186464"/>
                      <a:pt x="73508" y="1057275"/>
                    </a:cubicBezTo>
                    <a:cubicBezTo>
                      <a:pt x="57505" y="1019936"/>
                      <a:pt x="57014" y="997534"/>
                      <a:pt x="44933" y="957263"/>
                    </a:cubicBezTo>
                    <a:cubicBezTo>
                      <a:pt x="36278" y="928413"/>
                      <a:pt x="25883" y="900113"/>
                      <a:pt x="16358" y="871538"/>
                    </a:cubicBezTo>
                    <a:cubicBezTo>
                      <a:pt x="-98" y="772796"/>
                      <a:pt x="-10227" y="758142"/>
                      <a:pt x="16358" y="642938"/>
                    </a:cubicBezTo>
                    <a:cubicBezTo>
                      <a:pt x="20219" y="626206"/>
                      <a:pt x="31524" y="610802"/>
                      <a:pt x="44933" y="600075"/>
                    </a:cubicBezTo>
                    <a:cubicBezTo>
                      <a:pt x="56693" y="590667"/>
                      <a:pt x="73508" y="590550"/>
                      <a:pt x="87796" y="585788"/>
                    </a:cubicBezTo>
                    <a:cubicBezTo>
                      <a:pt x="102083" y="576263"/>
                      <a:pt x="114967" y="564187"/>
                      <a:pt x="130658" y="557213"/>
                    </a:cubicBezTo>
                    <a:cubicBezTo>
                      <a:pt x="158183" y="544980"/>
                      <a:pt x="216383" y="528638"/>
                      <a:pt x="216383" y="528638"/>
                    </a:cubicBezTo>
                    <a:cubicBezTo>
                      <a:pt x="230671" y="519113"/>
                      <a:pt x="243887" y="507742"/>
                      <a:pt x="259246" y="500063"/>
                    </a:cubicBezTo>
                    <a:cubicBezTo>
                      <a:pt x="272716" y="493328"/>
                      <a:pt x="290348" y="495183"/>
                      <a:pt x="302108" y="485775"/>
                    </a:cubicBezTo>
                    <a:cubicBezTo>
                      <a:pt x="315516" y="475048"/>
                      <a:pt x="318541" y="455055"/>
                      <a:pt x="330683" y="442913"/>
                    </a:cubicBezTo>
                    <a:cubicBezTo>
                      <a:pt x="381471" y="392125"/>
                      <a:pt x="342590" y="407194"/>
                      <a:pt x="344971" y="400050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05425" y="3719513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105400" y="45720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V="1">
                <a:off x="4419600" y="2743200"/>
                <a:ext cx="0" cy="1343025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Isosceles Triangle 20"/>
              <p:cNvSpPr/>
              <p:nvPr/>
            </p:nvSpPr>
            <p:spPr>
              <a:xfrm rot="5400000">
                <a:off x="4803775" y="2374901"/>
                <a:ext cx="320675" cy="1092200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457575" y="4219575"/>
                <a:ext cx="76200" cy="762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2" name="Oval 21"/>
            <p:cNvSpPr/>
            <p:nvPr/>
          </p:nvSpPr>
          <p:spPr>
            <a:xfrm>
              <a:off x="4493974" y="3625368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6452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209800"/>
          </a:xfrm>
          <a:solidFill>
            <a:srgbClr val="993366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Classwork</a:t>
            </a:r>
          </a:p>
        </p:txBody>
      </p:sp>
      <p:sp>
        <p:nvSpPr>
          <p:cNvPr id="37891" name="Subtitle 3"/>
          <p:cNvSpPr>
            <a:spLocks noGrp="1"/>
          </p:cNvSpPr>
          <p:nvPr>
            <p:ph type="subTitle" idx="1"/>
          </p:nvPr>
        </p:nvSpPr>
        <p:spPr>
          <a:xfrm>
            <a:off x="1371600" y="3428999"/>
            <a:ext cx="6400800" cy="1752601"/>
          </a:xfrm>
        </p:spPr>
        <p:txBody>
          <a:bodyPr>
            <a:normAutofit/>
          </a:bodyPr>
          <a:lstStyle/>
          <a:p>
            <a:r>
              <a:rPr lang="en-US" sz="4400" b="0" dirty="0" smtClean="0"/>
              <a:t>Geometric Properties on the Plane - Circles</a:t>
            </a:r>
          </a:p>
        </p:txBody>
      </p:sp>
    </p:spTree>
    <p:extLst>
      <p:ext uri="{BB962C8B-B14F-4D97-AF65-F5344CB8AC3E}">
        <p14:creationId xmlns:p14="http://schemas.microsoft.com/office/powerpoint/2010/main" val="38375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505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7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Quadrilaterals</a:t>
            </a:r>
            <a:br>
              <a:rPr lang="en-US" sz="7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7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(4-sided figures)</a:t>
            </a:r>
            <a:endParaRPr lang="en-US" sz="7000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68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685800" y="504825"/>
            <a:ext cx="76962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atin typeface="+mj-lt"/>
                <a:ea typeface="+mj-lt"/>
                <a:cs typeface="+mj-lt"/>
              </a:rPr>
              <a:t>Parallelograms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2105025"/>
            <a:ext cx="7848600" cy="13239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4000" b="1">
                <a:latin typeface="Century Gothic" pitchFamily="34" charset="0"/>
              </a:rPr>
              <a:t>A four sided figure with both pairs of opposite sides parallel</a:t>
            </a:r>
          </a:p>
        </p:txBody>
      </p:sp>
    </p:spTree>
    <p:extLst>
      <p:ext uri="{BB962C8B-B14F-4D97-AF65-F5344CB8AC3E}">
        <p14:creationId xmlns:p14="http://schemas.microsoft.com/office/powerpoint/2010/main" val="41065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386</Words>
  <Application>Microsoft Office PowerPoint</Application>
  <PresentationFormat>On-screen Show (4:3)</PresentationFormat>
  <Paragraphs>72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Office Theme</vt:lpstr>
      <vt:lpstr>iRespondGraphMaster</vt:lpstr>
      <vt:lpstr>iRespondQuestionMaster</vt:lpstr>
      <vt:lpstr>Equation</vt:lpstr>
      <vt:lpstr>Warm up</vt:lpstr>
      <vt:lpstr>Review HW</vt:lpstr>
      <vt:lpstr>Using Distance or Pythagorean Theorem</vt:lpstr>
      <vt:lpstr>Ex: 1  Which point is closer to the Origin, (-5, 2.1) or (6, 1)? </vt:lpstr>
      <vt:lpstr>Ex: 2  Which point is closest to the Origin, (1.5, -10), (12.2, 1) or (6.7, 7.7)? </vt:lpstr>
      <vt:lpstr>Example 3</vt:lpstr>
      <vt:lpstr>Classwork</vt:lpstr>
      <vt:lpstr>Types of Quadrilaterals (4-sided figures)</vt:lpstr>
      <vt:lpstr>PowerPoint Presentation</vt:lpstr>
      <vt:lpstr>Some Special Properties of Parallelograms</vt:lpstr>
      <vt:lpstr>Solve for x.</vt:lpstr>
      <vt:lpstr>Solve for x.</vt:lpstr>
      <vt:lpstr>PowerPoint Presentation</vt:lpstr>
      <vt:lpstr>Some Special Properties of Rectangles</vt:lpstr>
      <vt:lpstr>PowerPoint Presentation</vt:lpstr>
      <vt:lpstr>Some Special Properties of Rhombus</vt:lpstr>
      <vt:lpstr>Solve for x in this rhombus.</vt:lpstr>
      <vt:lpstr>Rhombus.  1.  VY =  2.  mZVY </vt:lpstr>
      <vt:lpstr>PowerPoint Presentation</vt:lpstr>
      <vt:lpstr>Some Special Properties of Square</vt:lpstr>
      <vt:lpstr>Solve for x and y in this square.</vt:lpstr>
      <vt:lpstr>Square 1.  EJ =   2.  HF =  3.  mEJF  4.  mHGF </vt:lpstr>
      <vt:lpstr>PowerPoint Presentation</vt:lpstr>
      <vt:lpstr>Some Special Properties of Kite</vt:lpstr>
      <vt:lpstr>PowerPoint Presentation</vt:lpstr>
      <vt:lpstr>PowerPoint Presentation</vt:lpstr>
      <vt:lpstr>PowerPoint Presentation</vt:lpstr>
      <vt:lpstr>Some Special Properties of Isosceles Trapezoid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CCCA</dc:title>
  <dc:creator>Emily Freeman</dc:creator>
  <cp:lastModifiedBy>Allison</cp:lastModifiedBy>
  <cp:revision>10</cp:revision>
  <dcterms:created xsi:type="dcterms:W3CDTF">2012-11-08T18:05:37Z</dcterms:created>
  <dcterms:modified xsi:type="dcterms:W3CDTF">2014-05-31T14:44:12Z</dcterms:modified>
</cp:coreProperties>
</file>