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7" r:id="rId4"/>
    <p:sldMasterId id="2147483719" r:id="rId5"/>
    <p:sldMasterId id="2147483730" r:id="rId6"/>
    <p:sldMasterId id="2147483741" r:id="rId7"/>
    <p:sldMasterId id="2147483756" r:id="rId8"/>
    <p:sldMasterId id="2147483770" r:id="rId9"/>
  </p:sldMasterIdLst>
  <p:handoutMasterIdLst>
    <p:handoutMasterId r:id="rId22"/>
  </p:handoutMasterIdLst>
  <p:sldIdLst>
    <p:sldId id="270" r:id="rId10"/>
    <p:sldId id="256" r:id="rId11"/>
    <p:sldId id="258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71" r:id="rId2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075F-DA41-4C79-A31A-41F737D3CDC7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38E3-2634-431F-949D-607BDD63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2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5"/>
            <a:ext cx="2880360" cy="2168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800"/>
            <a:ext cx="6475253" cy="5676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71356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5/29/2014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7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4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5/29/2014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8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2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5/29/2014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8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9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7" y="529603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9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7" y="3646566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1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5"/>
            <a:ext cx="2880360" cy="2168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800"/>
            <a:ext cx="6475253" cy="5676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371356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5/29/2014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8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5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5/29/2014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8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3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5/29/2014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8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70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8" y="529603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70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8" y="3646566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0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80E642-A001-463C-B699-92A95EA260F0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52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2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21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2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4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B8CB10-7126-4F4C-BA19-6992F19ABBDB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32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kumimoji="0" lang="en-US" sz="3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A.) Response A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B.) Response B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C.) Response C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7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D.) Response D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8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E.) Response E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9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95250" y="127000"/>
            <a:ext cx="6667500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360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95250" y="31115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A.) Response A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/>
        </p:nvSpPr>
        <p:spPr>
          <a:xfrm>
            <a:off x="95250" y="38354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B.) Response B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/>
        </p:nvSpPr>
        <p:spPr>
          <a:xfrm>
            <a:off x="95250" y="45593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C.) Response 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/>
        </p:nvSpPr>
        <p:spPr>
          <a:xfrm>
            <a:off x="95250" y="52832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D.) Response D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/>
        </p:nvSpPr>
        <p:spPr>
          <a:xfrm>
            <a:off x="95250" y="60071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E.) Response 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/>
        </p:nvSpPr>
        <p:spPr>
          <a:xfrm>
            <a:off x="4762500" y="254000"/>
            <a:ext cx="1905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9A5315"/>
                </a:solidFill>
              </a:rPr>
              <a:t>Percent Complete 100%</a:t>
            </a:r>
            <a:endParaRPr lang="en-US" sz="1400">
              <a:solidFill>
                <a:srgbClr val="9A5315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190500" y="254000"/>
            <a:ext cx="1905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9A5315"/>
                </a:solidFill>
              </a:rPr>
              <a:t>00:30</a:t>
            </a:r>
            <a:endParaRPr lang="en-US" sz="140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95250" y="254000"/>
            <a:ext cx="9525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952500" y="3175000"/>
            <a:ext cx="200025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952501" y="1270000"/>
            <a:ext cx="5572125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67%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33%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100%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100%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67%</a:t>
              </a:r>
              <a:endParaRPr lang="en-US" sz="2800">
                <a:solidFill>
                  <a:srgbClr val="9A5315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3333752" y="1905000"/>
            <a:ext cx="3190875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952501" y="5842000"/>
            <a:ext cx="5572125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A*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B*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C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D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E</a:t>
              </a:r>
              <a:endParaRPr lang="en-US" sz="2800">
                <a:solidFill>
                  <a:srgbClr val="9A5315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666750" y="1587500"/>
            <a:ext cx="600075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190500" y="1841500"/>
            <a:ext cx="5715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0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1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2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3</a:t>
              </a:r>
              <a:endParaRPr lang="en-US" sz="2000">
                <a:solidFill>
                  <a:srgbClr val="9A53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00200"/>
            <a:ext cx="6019800" cy="2438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Triangle </a:t>
            </a:r>
            <a:r>
              <a:rPr lang="en-US" sz="6000" b="1" dirty="0" err="1" smtClean="0"/>
              <a:t>Midsegment</a:t>
            </a:r>
            <a:r>
              <a:rPr lang="en-US" sz="6000" b="1" dirty="0" smtClean="0"/>
              <a:t> Theorem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653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6. </a:t>
            </a:r>
            <a:r>
              <a:rPr lang="en-US" sz="6600" b="1" dirty="0"/>
              <a:t>Solve for x.</a:t>
            </a:r>
            <a:endParaRPr lang="en-US" sz="6600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9126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3657600"/>
            <a:ext cx="4343400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5445" y="1822267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7045" y="3352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2577" y="2937301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495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18</a:t>
            </a:r>
            <a:endParaRPr lang="en-US" sz="4800" b="1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52800" y="3657600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4384431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6390" y="378002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8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7812"/>
              </p:ext>
            </p:extLst>
          </p:nvPr>
        </p:nvGraphicFramePr>
        <p:xfrm>
          <a:off x="5486400" y="1052572"/>
          <a:ext cx="34258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1052572"/>
                        <a:ext cx="3425825" cy="190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7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7</a:t>
            </a:r>
            <a:r>
              <a:rPr lang="en-US" sz="6600" b="1" dirty="0" smtClean="0"/>
              <a:t>. </a:t>
            </a:r>
            <a:r>
              <a:rPr lang="en-US" sz="6600" b="1" dirty="0"/>
              <a:t>Solve for </a:t>
            </a:r>
            <a:r>
              <a:rPr lang="en-US" sz="6600" b="1" dirty="0" smtClean="0"/>
              <a:t>y.</a:t>
            </a:r>
            <a:endParaRPr lang="en-US" sz="6600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9126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2743200"/>
            <a:ext cx="2438400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5445" y="1822267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9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92" y="30480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3245" y="1683603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290" y="2949024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52800" y="2743200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4384431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6390" y="378002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= 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34326"/>
              </p:ext>
            </p:extLst>
          </p:nvPr>
        </p:nvGraphicFramePr>
        <p:xfrm>
          <a:off x="6243638" y="1108075"/>
          <a:ext cx="1909762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431640" imgH="406080" progId="Equation.DSMT4">
                  <p:embed/>
                </p:oleObj>
              </mc:Choice>
              <mc:Fallback>
                <p:oleObj name="Equation" r:id="rId3" imgW="4316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3638" y="1108075"/>
                        <a:ext cx="1909762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7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0"/>
            <a:ext cx="6056712" cy="2133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CW Worksheet Packet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0" y="3733800"/>
            <a:ext cx="6056709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Midsegment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of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Triangle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r>
              <a:rPr lang="en-US" sz="4800" b="1" dirty="0" smtClean="0"/>
              <a:t> Theorem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2360439" y="36581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2970618" y="42314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209" y="32788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4650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876800" y="3431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29200" y="35836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172200" y="4707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24600" y="48600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1010388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The </a:t>
            </a:r>
            <a:r>
              <a:rPr lang="en-US" sz="2800" b="1" dirty="0" err="1" smtClean="0">
                <a:solidFill>
                  <a:schemeClr val="tx2"/>
                </a:solidFill>
              </a:rPr>
              <a:t>midsegment</a:t>
            </a:r>
            <a:r>
              <a:rPr lang="en-US" sz="2800" b="1" dirty="0" smtClean="0">
                <a:solidFill>
                  <a:schemeClr val="tx2"/>
                </a:solidFill>
              </a:rPr>
              <a:t> is: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</a:rPr>
              <a:t>1. Parallel to one side of the triangle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</a:rPr>
              <a:t>2. Is half the length of the parallel side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</a:rPr>
              <a:t>3. Connects to the midpoints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19329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r>
              <a:rPr lang="en-US" sz="4800" b="1" dirty="0" smtClean="0"/>
              <a:t> Theorem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2436639" y="39629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3046818" y="45362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8409" y="35836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49552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53000" y="37360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05400" y="38884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48400" y="50124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00800" y="51648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1143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EQUATION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4658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38687"/>
              </p:ext>
            </p:extLst>
          </p:nvPr>
        </p:nvGraphicFramePr>
        <p:xfrm>
          <a:off x="838200" y="1676400"/>
          <a:ext cx="75009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2222280" imgH="406080" progId="Equation.DSMT4">
                  <p:embed/>
                </p:oleObj>
              </mc:Choice>
              <mc:Fallback>
                <p:oleObj name="Equation" r:id="rId3" imgW="2222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76400"/>
                        <a:ext cx="750093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0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18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104" y="1491791"/>
            <a:ext cx="1905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2</a:t>
            </a:r>
            <a:r>
              <a:rPr lang="en-US" sz="6600" b="1" dirty="0" smtClean="0"/>
              <a:t>. Solve for y.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12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104" y="149179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= 24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5826974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3.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84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3x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390" y="2521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14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13716"/>
              </p:ext>
            </p:extLst>
          </p:nvPr>
        </p:nvGraphicFramePr>
        <p:xfrm>
          <a:off x="5715000" y="567899"/>
          <a:ext cx="3537038" cy="1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799920" imgH="406080" progId="Equation.DSMT4">
                  <p:embed/>
                </p:oleObj>
              </mc:Choice>
              <mc:Fallback>
                <p:oleObj name="Equation" r:id="rId3" imgW="7999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567899"/>
                        <a:ext cx="3537038" cy="1796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5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5826974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4</a:t>
            </a:r>
            <a:r>
              <a:rPr lang="en-US" sz="6600" b="1" dirty="0" smtClean="0"/>
              <a:t>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3410" y="4724400"/>
            <a:ext cx="237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5x – 2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390" y="2521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31073"/>
              </p:ext>
            </p:extLst>
          </p:nvPr>
        </p:nvGraphicFramePr>
        <p:xfrm>
          <a:off x="4913312" y="568325"/>
          <a:ext cx="4154488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939600" imgH="406080" progId="Equation.DSMT4">
                  <p:embed/>
                </p:oleObj>
              </mc:Choice>
              <mc:Fallback>
                <p:oleObj name="Equation" r:id="rId3" imgW="939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3312" y="568325"/>
                        <a:ext cx="4154488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8696488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5. Solve for the missing variables.</a:t>
            </a:r>
            <a:endParaRPr lang="en-US" sz="40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19032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95009" y="205740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42900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19600" y="220980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0" y="236220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15000" y="348613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67400" y="363853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3418" y="293263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9610" y="5181600"/>
            <a:ext cx="122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24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0645" y="2209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1559" y="867489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12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>
            <a:endCxn id="6" idx="5"/>
          </p:cNvCxnSpPr>
          <p:nvPr/>
        </p:nvCxnSpPr>
        <p:spPr>
          <a:xfrm>
            <a:off x="2514600" y="2969510"/>
            <a:ext cx="1408555" cy="141084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4031397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403860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4600" y="403860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69772" y="410111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17372" y="4108313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64972" y="4108313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 rot="16200000">
            <a:off x="3651055" y="2053142"/>
            <a:ext cx="460801" cy="5796114"/>
          </a:xfrm>
          <a:prstGeom prst="lef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38400" y="3283803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11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9400" y="2873514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55</a:t>
            </a:r>
            <a:r>
              <a:rPr lang="en-US" sz="4000" b="1" dirty="0" smtClean="0">
                <a:solidFill>
                  <a:schemeClr val="tx2"/>
                </a:solidFill>
                <a:sym typeface="Symbol"/>
              </a:rPr>
              <a:t>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9245" y="3657600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y</a:t>
            </a:r>
            <a:r>
              <a:rPr lang="en-US" sz="4000" b="1" dirty="0" smtClean="0">
                <a:solidFill>
                  <a:schemeClr val="tx2"/>
                </a:solidFill>
                <a:sym typeface="Symbol"/>
              </a:rPr>
              <a:t>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7045" y="990600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tx2"/>
                </a:solidFill>
              </a:rPr>
              <a:t>z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 rot="8168272">
            <a:off x="4637646" y="900027"/>
            <a:ext cx="624967" cy="2023714"/>
          </a:xfrm>
          <a:prstGeom prst="lef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71138" y="1946701"/>
            <a:ext cx="24539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125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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2904" y="2902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z = 11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1524000"/>
            <a:ext cx="6477000" cy="18288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Proportional Parts of Triangles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ne with bubbl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RespondGraphMas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rple bo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RespondGraph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RespondQuestion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olling hills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iRespondQuestionMaster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iRespondGraphMaster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125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iRespondGraphMaster</vt:lpstr>
      <vt:lpstr>line with bubble</vt:lpstr>
      <vt:lpstr>1_iRespondGraphMaster</vt:lpstr>
      <vt:lpstr>purple box</vt:lpstr>
      <vt:lpstr>2_iRespondGraphMaster</vt:lpstr>
      <vt:lpstr>1_iRespondQuestionMaster</vt:lpstr>
      <vt:lpstr>rolling hills</vt:lpstr>
      <vt:lpstr>2_iRespondQuestionMaster</vt:lpstr>
      <vt:lpstr>3_iRespondGraphMaster</vt:lpstr>
      <vt:lpstr>Equation</vt:lpstr>
      <vt:lpstr>Triangle Midsegment Theorem</vt:lpstr>
      <vt:lpstr>Triangle Midsegment Theorem</vt:lpstr>
      <vt:lpstr>Triangle Midsegment Theorem</vt:lpstr>
      <vt:lpstr>1. Solve for x.</vt:lpstr>
      <vt:lpstr>2. Solve for y.</vt:lpstr>
      <vt:lpstr>3. Solve for x.</vt:lpstr>
      <vt:lpstr>4. Solve for x.</vt:lpstr>
      <vt:lpstr>5. Solve for the missing variables.</vt:lpstr>
      <vt:lpstr>Proportional Parts of Triangles</vt:lpstr>
      <vt:lpstr>6. Solve for x.</vt:lpstr>
      <vt:lpstr>7. Solve for y.</vt:lpstr>
      <vt:lpstr>CW Worksheet Packet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 Midsegment Theorem</dc:title>
  <dc:creator>Emily Freeman</dc:creator>
  <cp:lastModifiedBy>Allison</cp:lastModifiedBy>
  <cp:revision>10</cp:revision>
  <cp:lastPrinted>2014-03-11T17:33:52Z</cp:lastPrinted>
  <dcterms:created xsi:type="dcterms:W3CDTF">2014-03-11T15:42:46Z</dcterms:created>
  <dcterms:modified xsi:type="dcterms:W3CDTF">2014-05-29T17:37:17Z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