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832" r:id="rId4"/>
    <p:sldMasterId id="2147483844" r:id="rId5"/>
  </p:sldMasterIdLst>
  <p:notesMasterIdLst>
    <p:notesMasterId r:id="rId15"/>
  </p:notesMasterIdLst>
  <p:handoutMasterIdLst>
    <p:handoutMasterId r:id="rId16"/>
  </p:handoutMasterIdLst>
  <p:sldIdLst>
    <p:sldId id="307" r:id="rId6"/>
    <p:sldId id="282" r:id="rId7"/>
    <p:sldId id="303" r:id="rId8"/>
    <p:sldId id="304" r:id="rId9"/>
    <p:sldId id="305" r:id="rId10"/>
    <p:sldId id="309" r:id="rId11"/>
    <p:sldId id="310" r:id="rId12"/>
    <p:sldId id="311" r:id="rId13"/>
    <p:sldId id="300" r:id="rId1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057455"/>
    <a:srgbClr val="D0D9BF"/>
    <a:srgbClr val="CCE2B6"/>
    <a:srgbClr val="006666"/>
    <a:srgbClr val="FF0000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6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585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585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2D75D2-31BE-428A-B2C7-6ACCC7E85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3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C6D54-3D8C-43C8-82AF-A0DE54FFB2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9B3F6-EC08-4651-A7B6-D01B1CD5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5F3A5C-890E-410C-9707-CCD8C4F33E12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Be sure to discuss if C = 20, then sin C would equal ?</a:t>
            </a:r>
          </a:p>
        </p:txBody>
      </p:sp>
    </p:spTree>
    <p:extLst>
      <p:ext uri="{BB962C8B-B14F-4D97-AF65-F5344CB8AC3E}">
        <p14:creationId xmlns:p14="http://schemas.microsoft.com/office/powerpoint/2010/main" val="119001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F895B-920E-438E-8A53-477150FA6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9B5D-AB08-4B17-BE84-E75879C13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8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F6B4-0602-407A-8F27-6E0F0D6B1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4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62AB0-20A6-4050-BCE5-E2CAABFCC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27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FB7A-BE5D-49DD-9816-389D68563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47FCD-2401-4E95-A1F6-CF5FD9821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3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6BB35-C8F6-493C-B52B-E6D8C0E11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4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01420-982F-4F2E-B6F4-881C5D848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920B7-056A-457B-B5CC-056ED00A9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45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72F55-FB35-472A-815E-BD1A94CAD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75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D0A-DC91-4C0F-A5AB-87420E5D4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1C22-328B-4D0D-BF85-8E248A8A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42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B80F-DEA0-44CA-895A-541EA4D00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3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54546-5613-4B2E-B469-20E3902DF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38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77119-226B-42CC-8AF0-77880360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1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D7FC9-15A4-4C84-B840-90D736A6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8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FC069-8068-46EF-AAD3-4D945683C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5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01A8-9C9A-4D7F-AA38-E51867808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57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B393F-FE57-4E56-A8D9-61D38E9BD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9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2203E-BFF9-4B88-A1A2-29331728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733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D88B-B08B-4745-B26E-24B5DE96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62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1628B-8D67-4C05-93FE-9FF7F95ED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0F7D-8E82-4CD3-9D55-AFD9FC821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7F87-A0BD-4B10-B7B4-5EBD19ABC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1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8AB41-1392-4854-9EED-26D818B15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F895B-920E-438E-8A53-477150FA60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1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1C22-328B-4D0D-BF85-8E248A8A61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825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0F7D-8E82-4CD3-9D55-AFD9FC8211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658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7B382-D9C1-4068-9D35-09E7DB069E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610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D465-3058-439D-8B8A-CDD59E59EE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161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414A-F5C9-4628-811D-346EA5A8B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382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81332-FCC4-4FC5-9170-F58DCC602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603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481F-433B-44C2-B638-EC9F267FB2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8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7B382-D9C1-4068-9D35-09E7DB069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4F166-3309-4407-A6BC-E632ED77A7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467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9B5D-AB08-4B17-BE84-E75879C137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101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F6B4-0602-407A-8F27-6E0F0D6B1C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184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F895B-920E-438E-8A53-477150FA60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186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1C22-328B-4D0D-BF85-8E248A8A61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140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F0F7D-8E82-4CD3-9D55-AFD9FC8211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665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7B382-D9C1-4068-9D35-09E7DB069E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757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D465-3058-439D-8B8A-CDD59E59EE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155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414A-F5C9-4628-811D-346EA5A8B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8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81332-FCC4-4FC5-9170-F58DCC602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96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D465-3058-439D-8B8A-CDD59E59E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79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481F-433B-44C2-B638-EC9F267FB2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256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4F166-3309-4407-A6BC-E632ED77A7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718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9B5D-AB08-4B17-BE84-E75879C137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220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F6B4-0602-407A-8F27-6E0F0D6B1C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9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414A-F5C9-4628-811D-346EA5A8B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81332-FCC4-4FC5-9170-F58DCC602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481F-433B-44C2-B638-EC9F267FB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0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4F166-3309-4407-A6BC-E632ED77A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6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89E48-6C52-4CAA-B080-229D50FD1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3075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A.) Response A</a:t>
            </a:r>
          </a:p>
        </p:txBody>
      </p:sp>
      <p:sp>
        <p:nvSpPr>
          <p:cNvPr id="3076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B.) Response B</a:t>
            </a:r>
          </a:p>
        </p:txBody>
      </p:sp>
      <p:sp>
        <p:nvSpPr>
          <p:cNvPr id="3077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C.) Response C</a:t>
            </a:r>
          </a:p>
        </p:txBody>
      </p:sp>
      <p:sp>
        <p:nvSpPr>
          <p:cNvPr id="3078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D.) Response D</a:t>
            </a:r>
          </a:p>
        </p:txBody>
      </p:sp>
      <p:sp>
        <p:nvSpPr>
          <p:cNvPr id="3079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409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10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0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10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0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89E48-6C52-4CAA-B080-229D50FD18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4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89E48-6C52-4CAA-B080-229D50FD18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1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9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2.wmf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9"/>
          <p:cNvGrpSpPr>
            <a:grpSpLocks/>
          </p:cNvGrpSpPr>
          <p:nvPr/>
        </p:nvGrpSpPr>
        <p:grpSpPr bwMode="auto">
          <a:xfrm>
            <a:off x="5105400" y="304800"/>
            <a:ext cx="3581400" cy="4694238"/>
            <a:chOff x="3120" y="576"/>
            <a:chExt cx="2256" cy="2957"/>
          </a:xfrm>
        </p:grpSpPr>
        <p:sp>
          <p:nvSpPr>
            <p:cNvPr id="1035" name="AutoShape 4" descr="Granite"/>
            <p:cNvSpPr>
              <a:spLocks noChangeArrowheads="1"/>
            </p:cNvSpPr>
            <p:nvPr/>
          </p:nvSpPr>
          <p:spPr bwMode="auto">
            <a:xfrm rot="16200000">
              <a:off x="2904" y="1320"/>
              <a:ext cx="2496" cy="1488"/>
            </a:xfrm>
            <a:prstGeom prst="rt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Rectangle 5"/>
            <p:cNvSpPr>
              <a:spLocks noChangeArrowheads="1"/>
            </p:cNvSpPr>
            <p:nvPr/>
          </p:nvSpPr>
          <p:spPr bwMode="auto">
            <a:xfrm>
              <a:off x="4752" y="3120"/>
              <a:ext cx="144" cy="192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90" name="Text Box 6"/>
            <p:cNvSpPr txBox="1">
              <a:spLocks noChangeArrowheads="1"/>
            </p:cNvSpPr>
            <p:nvPr/>
          </p:nvSpPr>
          <p:spPr bwMode="auto">
            <a:xfrm>
              <a:off x="3120" y="3120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24591" name="Text Box 7"/>
            <p:cNvSpPr txBox="1">
              <a:spLocks noChangeArrowheads="1"/>
            </p:cNvSpPr>
            <p:nvPr/>
          </p:nvSpPr>
          <p:spPr bwMode="auto">
            <a:xfrm>
              <a:off x="4848" y="576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4592" name="Text Box 8"/>
            <p:cNvSpPr txBox="1">
              <a:spLocks noChangeArrowheads="1"/>
            </p:cNvSpPr>
            <p:nvPr/>
          </p:nvSpPr>
          <p:spPr bwMode="auto">
            <a:xfrm>
              <a:off x="4848" y="3168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24593" name="Text Box 9"/>
            <p:cNvSpPr txBox="1">
              <a:spLocks noChangeArrowheads="1"/>
            </p:cNvSpPr>
            <p:nvPr/>
          </p:nvSpPr>
          <p:spPr bwMode="auto">
            <a:xfrm>
              <a:off x="3744" y="1920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24594" name="Text Box 10"/>
            <p:cNvSpPr txBox="1">
              <a:spLocks noChangeArrowheads="1"/>
            </p:cNvSpPr>
            <p:nvPr/>
          </p:nvSpPr>
          <p:spPr bwMode="auto">
            <a:xfrm>
              <a:off x="4896" y="1968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Comic Sans MS" pitchFamily="66" charset="0"/>
                </a:rPr>
                <a:t>2</a:t>
              </a:r>
            </a:p>
          </p:txBody>
        </p:sp>
      </p:grpSp>
      <p:graphicFrame>
        <p:nvGraphicFramePr>
          <p:cNvPr id="24579" name="Object 11"/>
          <p:cNvGraphicFramePr>
            <a:graphicFrameLocks noChangeAspect="1"/>
          </p:cNvGraphicFramePr>
          <p:nvPr/>
        </p:nvGraphicFramePr>
        <p:xfrm>
          <a:off x="168275" y="1524000"/>
          <a:ext cx="17033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6" name="Equation" r:id="rId4" imgW="672840" imgH="177480" progId="Equation.DSMT4">
                  <p:embed/>
                </p:oleObj>
              </mc:Choice>
              <mc:Fallback>
                <p:oleObj name="Equation" r:id="rId4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524000"/>
                        <a:ext cx="17033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12"/>
          <p:cNvGraphicFramePr>
            <a:graphicFrameLocks noChangeAspect="1"/>
          </p:cNvGraphicFramePr>
          <p:nvPr/>
        </p:nvGraphicFramePr>
        <p:xfrm>
          <a:off x="76200" y="2590800"/>
          <a:ext cx="180181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7" name="Equation" r:id="rId6" imgW="711000" imgH="177480" progId="Equation.DSMT4">
                  <p:embed/>
                </p:oleObj>
              </mc:Choice>
              <mc:Fallback>
                <p:oleObj name="Equation" r:id="rId6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90800"/>
                        <a:ext cx="1801813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13"/>
          <p:cNvGraphicFramePr>
            <a:graphicFrameLocks noChangeAspect="1"/>
          </p:cNvGraphicFramePr>
          <p:nvPr/>
        </p:nvGraphicFramePr>
        <p:xfrm>
          <a:off x="119063" y="3733800"/>
          <a:ext cx="17684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8" name="Equation" r:id="rId8" imgW="698400" imgH="177480" progId="Equation.DSMT4">
                  <p:embed/>
                </p:oleObj>
              </mc:Choice>
              <mc:Fallback>
                <p:oleObj name="Equation" r:id="rId8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733800"/>
                        <a:ext cx="176847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WordArt 17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4724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08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Trig Ratios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60563" y="1219200"/>
          <a:ext cx="381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9" name="Equation" r:id="rId10" imgW="152280" imgH="406080" progId="Equation.DSMT4">
                  <p:embed/>
                </p:oleObj>
              </mc:Choice>
              <mc:Fallback>
                <p:oleObj name="Equation" r:id="rId10" imgW="152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1219200"/>
                        <a:ext cx="3810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08163" y="2349500"/>
          <a:ext cx="825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0" name="Equation" r:id="rId12" imgW="330120" imgH="431640" progId="Equation.DSMT4">
                  <p:embed/>
                </p:oleObj>
              </mc:Choice>
              <mc:Fallback>
                <p:oleObj name="Equation" r:id="rId12" imgW="33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2349500"/>
                        <a:ext cx="825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90713" y="3352800"/>
          <a:ext cx="2127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1" name="Equation" r:id="rId14" imgW="850680" imgH="457200" progId="Equation.DSMT4">
                  <p:embed/>
                </p:oleObj>
              </mc:Choice>
              <mc:Fallback>
                <p:oleObj name="Equation" r:id="rId14" imgW="850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3352800"/>
                        <a:ext cx="2127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410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Warm - Up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5524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934200" cy="11430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latin typeface="Century Gothic" pitchFamily="34" charset="0"/>
              </a:rPr>
              <a:t>Skills Check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50000" r="7578" b="10513"/>
          <a:stretch>
            <a:fillRect/>
          </a:stretch>
        </p:blipFill>
        <p:spPr bwMode="auto">
          <a:xfrm>
            <a:off x="152400" y="2057400"/>
            <a:ext cx="88233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236220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sz="6200" b="1" dirty="0" smtClean="0">
                <a:latin typeface="Berlin Sans FB Demi" pitchFamily="34" charset="0"/>
              </a:rPr>
              <a:t>Finding an angle.</a:t>
            </a:r>
            <a:br>
              <a:rPr lang="en-US" sz="6200" b="1" dirty="0" smtClean="0">
                <a:latin typeface="Berlin Sans FB Demi" pitchFamily="34" charset="0"/>
              </a:rPr>
            </a:br>
            <a:r>
              <a:rPr lang="en-US" sz="4000" i="1" dirty="0" smtClean="0">
                <a:latin typeface="Berlin Sans FB Demi" pitchFamily="34" charset="0"/>
              </a:rPr>
              <a:t>(Figuring out which ratio to use and an </a:t>
            </a:r>
            <a:r>
              <a:rPr lang="en-US" sz="4000" i="1" dirty="0">
                <a:solidFill>
                  <a:srgbClr val="FF0000"/>
                </a:solidFill>
                <a:latin typeface="Berlin Sans FB Demi" pitchFamily="34" charset="0"/>
              </a:rPr>
              <a:t>inverse </a:t>
            </a:r>
            <a:r>
              <a:rPr lang="en-US" sz="4000" i="1" dirty="0" smtClean="0">
                <a:solidFill>
                  <a:srgbClr val="FF0000"/>
                </a:solidFill>
                <a:latin typeface="Berlin Sans FB Demi" pitchFamily="34" charset="0"/>
              </a:rPr>
              <a:t>trig</a:t>
            </a:r>
            <a:r>
              <a:rPr lang="en-US" sz="4000" i="1" dirty="0" smtClean="0">
                <a:latin typeface="Berlin Sans FB Demi" pitchFamily="34" charset="0"/>
              </a:rPr>
              <a:t> button.)</a:t>
            </a:r>
          </a:p>
        </p:txBody>
      </p:sp>
    </p:spTree>
    <p:extLst>
      <p:ext uri="{BB962C8B-B14F-4D97-AF65-F5344CB8AC3E}">
        <p14:creationId xmlns:p14="http://schemas.microsoft.com/office/powerpoint/2010/main" val="20136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sz="3200" b="1" smtClean="0">
                <a:latin typeface="Berlin Sans FB Demi" pitchFamily="34" charset="0"/>
              </a:rPr>
              <a:t>Ex: 1 	Figure out which ratio to use.  Find x.  </a:t>
            </a:r>
            <a:r>
              <a:rPr lang="en-US" sz="2800" b="1" smtClean="0">
                <a:latin typeface="Berlin Sans FB Demi" pitchFamily="34" charset="0"/>
              </a:rPr>
              <a:t>Round to the nearest tenth.</a:t>
            </a:r>
            <a:endParaRPr lang="en-US" sz="2800" i="1" smtClean="0">
              <a:latin typeface="Berlin Sans FB Demi" pitchFamily="34" charset="0"/>
            </a:endParaRP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352800" y="838200"/>
            <a:ext cx="5715000" cy="2520950"/>
            <a:chOff x="2016" y="768"/>
            <a:chExt cx="3600" cy="1588"/>
          </a:xfrm>
        </p:grpSpPr>
        <p:sp>
          <p:nvSpPr>
            <p:cNvPr id="30742" name="AutoShape 4"/>
            <p:cNvSpPr>
              <a:spLocks noChangeArrowheads="1"/>
            </p:cNvSpPr>
            <p:nvPr/>
          </p:nvSpPr>
          <p:spPr bwMode="auto">
            <a:xfrm>
              <a:off x="2736" y="768"/>
              <a:ext cx="2880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3" name="Rectangle 5"/>
            <p:cNvSpPr>
              <a:spLocks noChangeArrowheads="1"/>
            </p:cNvSpPr>
            <p:nvPr/>
          </p:nvSpPr>
          <p:spPr bwMode="auto">
            <a:xfrm>
              <a:off x="2736" y="1817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5" name="Text Box 7"/>
            <p:cNvSpPr txBox="1">
              <a:spLocks noChangeArrowheads="1"/>
            </p:cNvSpPr>
            <p:nvPr/>
          </p:nvSpPr>
          <p:spPr bwMode="auto">
            <a:xfrm>
              <a:off x="2016" y="1152"/>
              <a:ext cx="12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20 m</a:t>
              </a:r>
            </a:p>
          </p:txBody>
        </p:sp>
        <p:sp>
          <p:nvSpPr>
            <p:cNvPr id="30746" name="Text Box 8"/>
            <p:cNvSpPr txBox="1">
              <a:spLocks noChangeArrowheads="1"/>
            </p:cNvSpPr>
            <p:nvPr/>
          </p:nvSpPr>
          <p:spPr bwMode="auto">
            <a:xfrm>
              <a:off x="3696" y="1968"/>
              <a:ext cx="72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4</a:t>
              </a:r>
              <a:r>
                <a:rPr lang="en-US" sz="3400" b="1" dirty="0" smtClean="0">
                  <a:solidFill>
                    <a:srgbClr val="0000FF"/>
                  </a:solidFill>
                </a:rPr>
                <a:t>0 m</a:t>
              </a:r>
              <a:endParaRPr lang="en-US" sz="3400" b="1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624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803876"/>
              </p:ext>
            </p:extLst>
          </p:nvPr>
        </p:nvGraphicFramePr>
        <p:xfrm>
          <a:off x="342900" y="960438"/>
          <a:ext cx="28575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Equation" r:id="rId3" imgW="787320" imgH="393480" progId="Equation.DSMT4">
                  <p:embed/>
                </p:oleObj>
              </mc:Choice>
              <mc:Fallback>
                <p:oleObj name="Equation" r:id="rId3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60438"/>
                        <a:ext cx="28575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020929"/>
              </p:ext>
            </p:extLst>
          </p:nvPr>
        </p:nvGraphicFramePr>
        <p:xfrm>
          <a:off x="463550" y="5160963"/>
          <a:ext cx="4557713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160963"/>
                        <a:ext cx="4557713" cy="15494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94393"/>
              </p:ext>
            </p:extLst>
          </p:nvPr>
        </p:nvGraphicFramePr>
        <p:xfrm>
          <a:off x="179389" y="2286000"/>
          <a:ext cx="3386772" cy="1577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Equation" r:id="rId7" imgW="927000" imgH="431640" progId="Equation.DSMT4">
                  <p:embed/>
                </p:oleObj>
              </mc:Choice>
              <mc:Fallback>
                <p:oleObj name="Equation" r:id="rId7" imgW="927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286000"/>
                        <a:ext cx="3386772" cy="1577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76" name="Group 12"/>
          <p:cNvGrpSpPr>
            <a:grpSpLocks/>
          </p:cNvGrpSpPr>
          <p:nvPr/>
        </p:nvGrpSpPr>
        <p:grpSpPr bwMode="auto">
          <a:xfrm>
            <a:off x="114300" y="3954465"/>
            <a:ext cx="1371600" cy="769938"/>
            <a:chOff x="3203" y="1675"/>
            <a:chExt cx="864" cy="485"/>
          </a:xfrm>
        </p:grpSpPr>
        <p:sp>
          <p:nvSpPr>
            <p:cNvPr id="30740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1" name="Text Box 14"/>
            <p:cNvSpPr txBox="1">
              <a:spLocks noChangeArrowheads="1"/>
            </p:cNvSpPr>
            <p:nvPr/>
          </p:nvSpPr>
          <p:spPr bwMode="auto">
            <a:xfrm>
              <a:off x="3203" y="1675"/>
              <a:ext cx="864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dirty="0" smtClean="0">
                  <a:solidFill>
                    <a:srgbClr val="FFFFFF"/>
                  </a:solidFill>
                </a:rPr>
                <a:t>Tan</a:t>
              </a:r>
              <a:r>
                <a:rPr lang="en-US" sz="4400" baseline="30000" dirty="0" smtClean="0">
                  <a:solidFill>
                    <a:srgbClr val="FFFFFF"/>
                  </a:solidFill>
                </a:rPr>
                <a:t>-1</a:t>
              </a:r>
              <a:r>
                <a:rPr lang="en-US" sz="4400" dirty="0" smtClean="0">
                  <a:solidFill>
                    <a:srgbClr val="FFFFFF"/>
                  </a:solidFill>
                </a:rPr>
                <a:t> </a:t>
              </a:r>
              <a:endParaRPr lang="en-US" sz="4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2479" name="Group 15"/>
          <p:cNvGrpSpPr>
            <a:grpSpLocks/>
          </p:cNvGrpSpPr>
          <p:nvPr/>
        </p:nvGrpSpPr>
        <p:grpSpPr bwMode="auto">
          <a:xfrm>
            <a:off x="1600200" y="3996534"/>
            <a:ext cx="1447800" cy="685800"/>
            <a:chOff x="3840" y="1248"/>
            <a:chExt cx="768" cy="432"/>
          </a:xfrm>
        </p:grpSpPr>
        <p:sp>
          <p:nvSpPr>
            <p:cNvPr id="30738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9" name="Text Box 17"/>
            <p:cNvSpPr txBox="1">
              <a:spLocks noChangeArrowheads="1"/>
            </p:cNvSpPr>
            <p:nvPr/>
          </p:nvSpPr>
          <p:spPr bwMode="auto">
            <a:xfrm>
              <a:off x="3840" y="1283"/>
              <a:ext cx="76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dirty="0">
                  <a:solidFill>
                    <a:srgbClr val="000000"/>
                  </a:solidFill>
                </a:rPr>
                <a:t>20 </a:t>
              </a:r>
              <a:r>
                <a:rPr lang="en-US" sz="3400" dirty="0" smtClean="0">
                  <a:solidFill>
                    <a:srgbClr val="000000"/>
                  </a:solidFill>
                </a:rPr>
                <a:t>/ 40</a:t>
              </a:r>
              <a:endParaRPr lang="en-US" sz="3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485" name="Group 21"/>
          <p:cNvGrpSpPr>
            <a:grpSpLocks/>
          </p:cNvGrpSpPr>
          <p:nvPr/>
        </p:nvGrpSpPr>
        <p:grpSpPr bwMode="auto">
          <a:xfrm>
            <a:off x="3352800" y="3996534"/>
            <a:ext cx="914400" cy="701675"/>
            <a:chOff x="5232" y="1248"/>
            <a:chExt cx="480" cy="442"/>
          </a:xfrm>
        </p:grpSpPr>
        <p:sp>
          <p:nvSpPr>
            <p:cNvPr id="30734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5" name="Text Box 23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 dirty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410200" y="3352800"/>
            <a:ext cx="304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entury Gothic" pitchFamily="34" charset="0"/>
              </a:rPr>
              <a:t>Shrink yourself down and stand where the angle is.</a:t>
            </a:r>
          </a:p>
        </p:txBody>
      </p:sp>
      <p:pic>
        <p:nvPicPr>
          <p:cNvPr id="62489" name="Picture 25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63787" y="2389188"/>
            <a:ext cx="268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5638800" y="4724400"/>
            <a:ext cx="2667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0000"/>
                </a:solidFill>
                <a:latin typeface="Century Gothic" pitchFamily="34" charset="0"/>
              </a:rPr>
              <a:t>Now, figure out which trig ratio you have and set up the problem.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924800" y="2286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</a:rPr>
              <a:t>x</a:t>
            </a:r>
            <a:endParaRPr lang="en-US" sz="3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8" grpId="0"/>
      <p:bldP spid="62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2	Figure out which ratio to use.  Find x. 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  <a:endParaRPr lang="en-US" sz="2800" i="1" dirty="0" smtClean="0">
              <a:latin typeface="Berlin Sans FB Demi" pitchFamily="34" charset="0"/>
            </a:endParaRP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352800" y="838200"/>
            <a:ext cx="5715000" cy="1981200"/>
            <a:chOff x="2016" y="768"/>
            <a:chExt cx="3600" cy="1248"/>
          </a:xfrm>
        </p:grpSpPr>
        <p:sp>
          <p:nvSpPr>
            <p:cNvPr id="30742" name="AutoShape 4"/>
            <p:cNvSpPr>
              <a:spLocks noChangeArrowheads="1"/>
            </p:cNvSpPr>
            <p:nvPr/>
          </p:nvSpPr>
          <p:spPr bwMode="auto">
            <a:xfrm>
              <a:off x="2736" y="768"/>
              <a:ext cx="2880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3" name="Rectangle 5"/>
            <p:cNvSpPr>
              <a:spLocks noChangeArrowheads="1"/>
            </p:cNvSpPr>
            <p:nvPr/>
          </p:nvSpPr>
          <p:spPr bwMode="auto">
            <a:xfrm>
              <a:off x="2736" y="1817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5" name="Text Box 7"/>
            <p:cNvSpPr txBox="1">
              <a:spLocks noChangeArrowheads="1"/>
            </p:cNvSpPr>
            <p:nvPr/>
          </p:nvSpPr>
          <p:spPr bwMode="auto">
            <a:xfrm>
              <a:off x="2016" y="1152"/>
              <a:ext cx="12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 smtClean="0">
                  <a:solidFill>
                    <a:srgbClr val="0000FF"/>
                  </a:solidFill>
                </a:rPr>
                <a:t>15 </a:t>
              </a:r>
              <a:r>
                <a:rPr lang="en-US" sz="3400" b="1" dirty="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30746" name="Text Box 8"/>
            <p:cNvSpPr txBox="1">
              <a:spLocks noChangeArrowheads="1"/>
            </p:cNvSpPr>
            <p:nvPr/>
          </p:nvSpPr>
          <p:spPr bwMode="auto">
            <a:xfrm>
              <a:off x="3912" y="970"/>
              <a:ext cx="72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 smtClean="0">
                  <a:solidFill>
                    <a:srgbClr val="0000FF"/>
                  </a:solidFill>
                </a:rPr>
                <a:t>50 m</a:t>
              </a:r>
              <a:endParaRPr lang="en-US" sz="3400" b="1" dirty="0">
                <a:solidFill>
                  <a:srgbClr val="0000FF"/>
                </a:solidFill>
              </a:endParaRPr>
            </a:p>
          </p:txBody>
        </p:sp>
      </p:grpSp>
      <p:graphicFrame>
        <p:nvGraphicFramePr>
          <p:cNvPr id="624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667697"/>
              </p:ext>
            </p:extLst>
          </p:nvPr>
        </p:nvGraphicFramePr>
        <p:xfrm>
          <a:off x="366713" y="960438"/>
          <a:ext cx="28098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8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960438"/>
                        <a:ext cx="280987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546132"/>
              </p:ext>
            </p:extLst>
          </p:nvPr>
        </p:nvGraphicFramePr>
        <p:xfrm>
          <a:off x="511175" y="5160963"/>
          <a:ext cx="446087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9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5160963"/>
                        <a:ext cx="4460875" cy="15494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687435"/>
              </p:ext>
            </p:extLst>
          </p:nvPr>
        </p:nvGraphicFramePr>
        <p:xfrm>
          <a:off x="223838" y="2286000"/>
          <a:ext cx="3294062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0" name="Equation" r:id="rId7" imgW="901440" imgH="431640" progId="Equation.DSMT4">
                  <p:embed/>
                </p:oleObj>
              </mc:Choice>
              <mc:Fallback>
                <p:oleObj name="Equation" r:id="rId7" imgW="901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2286000"/>
                        <a:ext cx="3294062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76" name="Group 12"/>
          <p:cNvGrpSpPr>
            <a:grpSpLocks/>
          </p:cNvGrpSpPr>
          <p:nvPr/>
        </p:nvGrpSpPr>
        <p:grpSpPr bwMode="auto">
          <a:xfrm>
            <a:off x="114300" y="3954465"/>
            <a:ext cx="1371600" cy="769938"/>
            <a:chOff x="3203" y="1675"/>
            <a:chExt cx="864" cy="485"/>
          </a:xfrm>
        </p:grpSpPr>
        <p:sp>
          <p:nvSpPr>
            <p:cNvPr id="30740" name="AutoShape 1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216" y="1680"/>
              <a:ext cx="768" cy="432"/>
            </a:xfrm>
            <a:prstGeom prst="actionButtonBlank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41" name="Text Box 14"/>
            <p:cNvSpPr txBox="1">
              <a:spLocks noChangeArrowheads="1"/>
            </p:cNvSpPr>
            <p:nvPr/>
          </p:nvSpPr>
          <p:spPr bwMode="auto">
            <a:xfrm>
              <a:off x="3203" y="1675"/>
              <a:ext cx="864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 dirty="0" smtClean="0">
                  <a:solidFill>
                    <a:srgbClr val="FFFFFF"/>
                  </a:solidFill>
                </a:rPr>
                <a:t>Sin</a:t>
              </a:r>
              <a:r>
                <a:rPr lang="en-US" sz="4400" baseline="30000" dirty="0" smtClean="0">
                  <a:solidFill>
                    <a:srgbClr val="FFFFFF"/>
                  </a:solidFill>
                </a:rPr>
                <a:t>-1</a:t>
              </a:r>
              <a:r>
                <a:rPr lang="en-US" sz="4400" dirty="0" smtClean="0">
                  <a:solidFill>
                    <a:srgbClr val="FFFFFF"/>
                  </a:solidFill>
                </a:rPr>
                <a:t> </a:t>
              </a:r>
              <a:endParaRPr lang="en-US" sz="4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2479" name="Group 15"/>
          <p:cNvGrpSpPr>
            <a:grpSpLocks/>
          </p:cNvGrpSpPr>
          <p:nvPr/>
        </p:nvGrpSpPr>
        <p:grpSpPr bwMode="auto">
          <a:xfrm>
            <a:off x="1600200" y="3996534"/>
            <a:ext cx="1447800" cy="685800"/>
            <a:chOff x="3840" y="1248"/>
            <a:chExt cx="768" cy="432"/>
          </a:xfrm>
        </p:grpSpPr>
        <p:sp>
          <p:nvSpPr>
            <p:cNvPr id="30738" name="AutoShape 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248"/>
              <a:ext cx="768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9" name="Text Box 17"/>
            <p:cNvSpPr txBox="1">
              <a:spLocks noChangeArrowheads="1"/>
            </p:cNvSpPr>
            <p:nvPr/>
          </p:nvSpPr>
          <p:spPr bwMode="auto">
            <a:xfrm>
              <a:off x="3840" y="1283"/>
              <a:ext cx="76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dirty="0" smtClean="0">
                  <a:solidFill>
                    <a:srgbClr val="000000"/>
                  </a:solidFill>
                </a:rPr>
                <a:t>15 / 50</a:t>
              </a:r>
              <a:endParaRPr lang="en-US" sz="3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485" name="Group 21"/>
          <p:cNvGrpSpPr>
            <a:grpSpLocks/>
          </p:cNvGrpSpPr>
          <p:nvPr/>
        </p:nvGrpSpPr>
        <p:grpSpPr bwMode="auto">
          <a:xfrm>
            <a:off x="3352800" y="3996534"/>
            <a:ext cx="914400" cy="701675"/>
            <a:chOff x="5232" y="1248"/>
            <a:chExt cx="480" cy="442"/>
          </a:xfrm>
        </p:grpSpPr>
        <p:sp>
          <p:nvSpPr>
            <p:cNvPr id="30734" name="AutoShape 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232" y="1248"/>
              <a:ext cx="480" cy="432"/>
            </a:xfrm>
            <a:prstGeom prst="actionButtonBlan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735" name="Text Box 23"/>
            <p:cNvSpPr txBox="1">
              <a:spLocks noChangeArrowheads="1"/>
            </p:cNvSpPr>
            <p:nvPr/>
          </p:nvSpPr>
          <p:spPr bwMode="auto">
            <a:xfrm>
              <a:off x="5328" y="1248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 dirty="0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410200" y="3352800"/>
            <a:ext cx="304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entury Gothic" pitchFamily="34" charset="0"/>
              </a:rPr>
              <a:t>Shrink yourself down and stand where the angle is.</a:t>
            </a:r>
          </a:p>
        </p:txBody>
      </p:sp>
      <p:pic>
        <p:nvPicPr>
          <p:cNvPr id="62489" name="Picture 25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63787" y="2389188"/>
            <a:ext cx="268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5638800" y="4724400"/>
            <a:ext cx="2667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000000"/>
                </a:solidFill>
                <a:latin typeface="Century Gothic" pitchFamily="34" charset="0"/>
              </a:rPr>
              <a:t>Now, figure out which trig ratio you have and set up the problem.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924800" y="2286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</a:rPr>
              <a:t>x</a:t>
            </a:r>
            <a:endParaRPr lang="en-US" sz="3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9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8" grpId="0"/>
      <p:bldP spid="624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Ex. </a:t>
            </a:r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: Find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.  Round to the nearest degree.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936625" y="685800"/>
            <a:ext cx="2286000" cy="3200400"/>
          </a:xfrm>
          <a:prstGeom prst="rtTriangle">
            <a:avLst/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942975" y="3549650"/>
            <a:ext cx="304800" cy="336550"/>
          </a:xfrm>
          <a:prstGeom prst="rect">
            <a:avLst/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47800" y="4006850"/>
            <a:ext cx="1223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9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52400" y="2243138"/>
            <a:ext cx="1012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17.2</a:t>
            </a: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6629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038600" y="838200"/>
          <a:ext cx="3303588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838200"/>
                        <a:ext cx="3303588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10"/>
          <p:cNvGraphicFramePr>
            <a:graphicFrameLocks noChangeAspect="1"/>
          </p:cNvGraphicFramePr>
          <p:nvPr/>
        </p:nvGraphicFramePr>
        <p:xfrm>
          <a:off x="2389188" y="3200400"/>
          <a:ext cx="5540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1"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200400"/>
                        <a:ext cx="55403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6" name="Object 26"/>
          <p:cNvGraphicFramePr>
            <a:graphicFrameLocks noChangeAspect="1"/>
          </p:cNvGraphicFramePr>
          <p:nvPr/>
        </p:nvGraphicFramePr>
        <p:xfrm>
          <a:off x="4654550" y="5257800"/>
          <a:ext cx="302101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2" name="Equation" r:id="rId7" imgW="520248" imgH="177646" progId="Equation.DSMT4">
                  <p:embed/>
                </p:oleObj>
              </mc:Choice>
              <mc:Fallback>
                <p:oleObj name="Equation" r:id="rId7" imgW="520248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5257800"/>
                        <a:ext cx="3021013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1" name="Picture 31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3429000"/>
            <a:ext cx="23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962400" y="2824163"/>
          <a:ext cx="418465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3" name="Equation" r:id="rId10" imgW="1104900" imgH="457200" progId="Equation.DSMT4">
                  <p:embed/>
                </p:oleObj>
              </mc:Choice>
              <mc:Fallback>
                <p:oleObj name="Equation" r:id="rId10" imgW="1104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24163"/>
                        <a:ext cx="4184650" cy="173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1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 rot="10800000">
            <a:off x="925513" y="1219200"/>
            <a:ext cx="1371600" cy="3429000"/>
          </a:xfrm>
          <a:prstGeom prst="rtTriangle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Ex. </a:t>
            </a:r>
            <a:r>
              <a:rPr lang="en-US" sz="32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: Find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. Round to the nearest degree.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981200" y="1219200"/>
            <a:ext cx="304800" cy="33655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1223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23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371600" y="685800"/>
            <a:ext cx="1012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7</a:t>
            </a: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629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4549775" y="838200"/>
          <a:ext cx="3130550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4" name="Equation" r:id="rId3" imgW="685800" imgH="393700" progId="Equation.3">
                  <p:embed/>
                </p:oleObj>
              </mc:Choice>
              <mc:Fallback>
                <p:oleObj name="Equation" r:id="rId3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838200"/>
                        <a:ext cx="3130550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10"/>
          <p:cNvGraphicFramePr>
            <a:graphicFrameLocks noChangeAspect="1"/>
          </p:cNvGraphicFramePr>
          <p:nvPr/>
        </p:nvGraphicFramePr>
        <p:xfrm>
          <a:off x="1163638" y="1219200"/>
          <a:ext cx="4365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5"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1219200"/>
                        <a:ext cx="4365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10" name="Object 26"/>
          <p:cNvGraphicFramePr>
            <a:graphicFrameLocks noChangeAspect="1"/>
          </p:cNvGraphicFramePr>
          <p:nvPr/>
        </p:nvGraphicFramePr>
        <p:xfrm>
          <a:off x="4205288" y="5029200"/>
          <a:ext cx="30226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6" name="Equation" r:id="rId7" imgW="520248" imgH="177646" progId="Equation.DSMT4">
                  <p:embed/>
                </p:oleObj>
              </mc:Choice>
              <mc:Fallback>
                <p:oleObj name="Equation" r:id="rId7" imgW="520248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5029200"/>
                        <a:ext cx="3022600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015" name="Picture 31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5213" y="1193800"/>
            <a:ext cx="23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130675" y="2824163"/>
          <a:ext cx="384810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7" name="Equation" r:id="rId10" imgW="1016000" imgH="457200" progId="Equation.DSMT4">
                  <p:embed/>
                </p:oleObj>
              </mc:Choice>
              <mc:Fallback>
                <p:oleObj name="Equation" r:id="rId10" imgW="1016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2824163"/>
                        <a:ext cx="3848100" cy="173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9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 rot="10800000" flipH="1">
            <a:off x="609600" y="914400"/>
            <a:ext cx="4419600" cy="2438400"/>
          </a:xfrm>
          <a:prstGeom prst="rtTriangle">
            <a:avLst/>
          </a:prstGeom>
          <a:solidFill>
            <a:srgbClr val="FF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Ex. </a:t>
            </a:r>
            <a:r>
              <a:rPr lang="en-US" sz="3200" b="1" dirty="0">
                <a:solidFill>
                  <a:schemeClr val="tx1"/>
                </a:solidFill>
              </a:rPr>
              <a:t>5</a:t>
            </a:r>
            <a:r>
              <a:rPr lang="en-US" sz="3200" b="1" dirty="0" smtClean="0">
                <a:solidFill>
                  <a:schemeClr val="tx1"/>
                </a:solidFill>
              </a:rPr>
              <a:t>: Find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. Round to the nearest degree.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9600" y="914400"/>
            <a:ext cx="304800" cy="336550"/>
          </a:xfrm>
          <a:prstGeom prst="rect">
            <a:avLst/>
          </a:prstGeom>
          <a:solidFill>
            <a:srgbClr val="FF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 rot="-1975202">
            <a:off x="1981200" y="2209800"/>
            <a:ext cx="1223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400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-55563" y="1524000"/>
            <a:ext cx="1012826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200</a:t>
            </a: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5514975" y="44196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5029200" y="1117600"/>
          <a:ext cx="3040063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8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117600"/>
                        <a:ext cx="3040063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10"/>
          <p:cNvGraphicFramePr>
            <a:graphicFrameLocks noChangeAspect="1"/>
          </p:cNvGraphicFramePr>
          <p:nvPr/>
        </p:nvGraphicFramePr>
        <p:xfrm>
          <a:off x="3733800" y="838200"/>
          <a:ext cx="436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9" name="Equation" r:id="rId5" imgW="126725" imgH="177415" progId="Equation.3">
                  <p:embed/>
                </p:oleObj>
              </mc:Choice>
              <mc:Fallback>
                <p:oleObj name="Equation" r:id="rId5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4365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4294188" y="4610100"/>
          <a:ext cx="41306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0" name="Equation" r:id="rId7" imgW="494870" imgH="177646" progId="Equation.3">
                  <p:embed/>
                </p:oleObj>
              </mc:Choice>
              <mc:Fallback>
                <p:oleObj name="Equation" r:id="rId7" imgW="4948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4610100"/>
                        <a:ext cx="4130675" cy="14859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38" name="Picture 30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889000"/>
            <a:ext cx="23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410075" y="2743200"/>
          <a:ext cx="3895725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1" name="Equation" r:id="rId10" imgW="1028700" imgH="457200" progId="Equation.DSMT4">
                  <p:embed/>
                </p:oleObj>
              </mc:Choice>
              <mc:Fallback>
                <p:oleObj name="Equation" r:id="rId10" imgW="1028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2743200"/>
                        <a:ext cx="3895725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131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143000" y="838200"/>
            <a:ext cx="65532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FF00"/>
              </a:solidFill>
              <a:latin typeface="Gloucester MT Extra Condensed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533400" y="838200"/>
            <a:ext cx="80772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Homework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Find missing angles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wkst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158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Aharoni</vt:lpstr>
      <vt:lpstr>Berlin Sans FB Demi</vt:lpstr>
      <vt:lpstr>Calibri</vt:lpstr>
      <vt:lpstr>Century Gothic</vt:lpstr>
      <vt:lpstr>Comic Sans MS</vt:lpstr>
      <vt:lpstr>Gloucester MT Extra Condensed</vt:lpstr>
      <vt:lpstr>Impact</vt:lpstr>
      <vt:lpstr>Symbol</vt:lpstr>
      <vt:lpstr>Times New Roman</vt:lpstr>
      <vt:lpstr>Default Design</vt:lpstr>
      <vt:lpstr>iRespondQuestionMaster</vt:lpstr>
      <vt:lpstr>iRespondGraphMaster</vt:lpstr>
      <vt:lpstr>1_Default Design</vt:lpstr>
      <vt:lpstr>2_Default Design</vt:lpstr>
      <vt:lpstr>Equation</vt:lpstr>
      <vt:lpstr>PowerPoint Presentation</vt:lpstr>
      <vt:lpstr>Skills Check</vt:lpstr>
      <vt:lpstr>Finding an angle. (Figuring out which ratio to use and an inverse trig button.)</vt:lpstr>
      <vt:lpstr>Ex: 1  Figure out which ratio to use.  Find x.  Round to the nearest tenth.</vt:lpstr>
      <vt:lpstr>Ex: 2 Figure out which ratio to use.  Find x.  Round to the nearest tenth.</vt:lpstr>
      <vt:lpstr>Ex. 3: Find .  Round to the nearest degree.</vt:lpstr>
      <vt:lpstr>Ex. 4: Find . Round to the nearest degree.</vt:lpstr>
      <vt:lpstr>Ex. 5: Find . Round to the nearest degree.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55</cp:revision>
  <cp:lastPrinted>2013-08-29T17:48:24Z</cp:lastPrinted>
  <dcterms:created xsi:type="dcterms:W3CDTF">2002-02-04T15:37:07Z</dcterms:created>
  <dcterms:modified xsi:type="dcterms:W3CDTF">2016-10-06T11:28:22Z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