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73" r:id="rId3"/>
    <p:sldMasterId id="2147483697" r:id="rId4"/>
  </p:sldMasterIdLst>
  <p:sldIdLst>
    <p:sldId id="273" r:id="rId5"/>
    <p:sldId id="267" r:id="rId6"/>
    <p:sldId id="256" r:id="rId7"/>
    <p:sldId id="257" r:id="rId8"/>
    <p:sldId id="260" r:id="rId9"/>
    <p:sldId id="265" r:id="rId10"/>
    <p:sldId id="26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12967-A6F3-4EFF-992E-54916ED4F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E03DB-DE4D-4208-B274-2EFE9BABA2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18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6124-564A-459E-A9E3-371F76FC9C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729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E0F959A-4073-4919-BCAD-318E4986D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760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6C96AFB-00BD-435E-9789-73E1D4C8E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098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B7D2E5D-63AB-4026-9905-1650ACA072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926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D024AA9-4C3B-4DB2-A3B4-4EDCB498DE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769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5C02E07-983B-42D7-AA6E-6E46451D8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948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90B0E96-C3BB-4F4E-9817-09753294A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768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EA4101B-E783-4D88-834C-40FBDFFC7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57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5443E0B-34C0-4BA3-BC0E-E842A6E607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3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BC182-0748-40D7-A4FD-ED1932713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732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692C36A-9493-4464-9F4A-95C183435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05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D7E5CCD-0F36-49A6-A9F7-990BA3413A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5413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07E60BD-0A0D-474D-8A87-0FE17DD7D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934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E046E32-5DA4-4105-B354-E18FE6FDE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97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F1C3612-7983-4DDF-94C2-67561258D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2994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F331B0F-7082-42FC-B038-6D2243CAB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654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1AAC349-CBCF-47C6-A11A-C7347FC06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623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E34DEB3-385D-41A3-A4F2-DE7863325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01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F0258D0-0C75-4054-8144-EEB3FB6D3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433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7E0C300-F892-4455-8EAE-DC0741263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18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72B05-A7A0-47F2-B75F-CFC7BE44A8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7487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2B167B1-744D-44C4-B4CE-570F837061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8032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005484B-0BD1-4BCD-BF52-4C4ACA502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603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94905"/>
      </p:ext>
    </p:extLst>
  </p:cSld>
  <p:clrMapOvr>
    <a:masterClrMapping/>
  </p:clrMapOvr>
  <p:transition spd="slow">
    <p:cover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36634"/>
      </p:ext>
    </p:extLst>
  </p:cSld>
  <p:clrMapOvr>
    <a:masterClrMapping/>
  </p:clrMapOvr>
  <p:transition spd="slow">
    <p:cover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738489"/>
      </p:ext>
    </p:extLst>
  </p:cSld>
  <p:clrMapOvr>
    <a:masterClrMapping/>
  </p:clrMapOvr>
  <p:transition spd="slow">
    <p:cover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28018"/>
      </p:ext>
    </p:extLst>
  </p:cSld>
  <p:clrMapOvr>
    <a:masterClrMapping/>
  </p:clrMapOvr>
  <p:transition spd="slow">
    <p:cover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03160"/>
      </p:ext>
    </p:extLst>
  </p:cSld>
  <p:clrMapOvr>
    <a:masterClrMapping/>
  </p:clrMapOvr>
  <p:transition spd="slow">
    <p:cover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25268"/>
      </p:ext>
    </p:extLst>
  </p:cSld>
  <p:clrMapOvr>
    <a:masterClrMapping/>
  </p:clrMapOvr>
  <p:transition spd="slow">
    <p:cover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165253"/>
      </p:ext>
    </p:extLst>
  </p:cSld>
  <p:clrMapOvr>
    <a:masterClrMapping/>
  </p:clrMapOvr>
  <p:transition spd="slow">
    <p:cover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87755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163A-382E-471F-AEBC-CB2C19E7C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3665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7775184"/>
      </p:ext>
    </p:extLst>
  </p:cSld>
  <p:clrMapOvr>
    <a:masterClrMapping/>
  </p:clrMapOvr>
  <p:transition spd="slow">
    <p:cover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3818"/>
      </p:ext>
    </p:extLst>
  </p:cSld>
  <p:clrMapOvr>
    <a:masterClrMapping/>
  </p:clrMapOvr>
  <p:transition spd="slow">
    <p:cover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04946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90D40-4EC2-466A-B7AB-1AAC0CEB0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63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843A-C039-4601-B304-759FE2A8C8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91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461B9-6D6F-41FC-A87C-56C48A81F6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32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E641B-DA9B-42B9-943D-AB04CF8DE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13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8E8DE-0628-4F79-B1A6-29E22F313B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26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E22632A7-CD1C-479B-8335-F7E8727C38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4200">
                <a:solidFill>
                  <a:schemeClr val="tx2"/>
                </a:solidFill>
                <a:latin typeface="Garamond" pitchFamily="18" charset="0"/>
              </a:rPr>
              <a:t>iRespond Question Master</a:t>
            </a:r>
          </a:p>
        </p:txBody>
      </p:sp>
      <p:sp>
        <p:nvSpPr>
          <p:cNvPr id="2053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/>
              <a:t>A.) Response A</a:t>
            </a:r>
          </a:p>
        </p:txBody>
      </p:sp>
      <p:sp>
        <p:nvSpPr>
          <p:cNvPr id="2054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/>
              <a:t>B.) Response B</a:t>
            </a:r>
          </a:p>
        </p:txBody>
      </p:sp>
      <p:sp>
        <p:nvSpPr>
          <p:cNvPr id="2055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/>
              <a:t>C.) Response C</a:t>
            </a:r>
          </a:p>
        </p:txBody>
      </p:sp>
      <p:sp>
        <p:nvSpPr>
          <p:cNvPr id="2056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/>
              <a:t>D.) Response D</a:t>
            </a:r>
          </a:p>
        </p:txBody>
      </p:sp>
      <p:sp>
        <p:nvSpPr>
          <p:cNvPr id="2057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0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ransition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620" y="0"/>
            <a:ext cx="7772400" cy="1143000"/>
          </a:xfrm>
        </p:spPr>
        <p:txBody>
          <a:bodyPr/>
          <a:lstStyle/>
          <a:p>
            <a:r>
              <a:rPr lang="en-US" dirty="0" smtClean="0"/>
              <a:t>Warm – Up</a:t>
            </a:r>
            <a:br>
              <a:rPr lang="en-US" dirty="0" smtClean="0"/>
            </a:br>
            <a:r>
              <a:rPr lang="en-US" dirty="0" smtClean="0"/>
              <a:t>Find the following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514350" indent="-514350">
              <a:spcBef>
                <a:spcPct val="3500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In a deck of cards </a:t>
            </a:r>
            <a:r>
              <a:rPr lang="en-US" dirty="0" smtClean="0">
                <a:solidFill>
                  <a:srgbClr val="000000"/>
                </a:solidFill>
              </a:rPr>
              <a:t>find</a:t>
            </a:r>
          </a:p>
          <a:p>
            <a:pPr marL="0" indent="0">
              <a:spcBef>
                <a:spcPct val="35000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P(King </a:t>
            </a:r>
            <a:r>
              <a:rPr lang="en-US" b="1" dirty="0">
                <a:solidFill>
                  <a:srgbClr val="000000"/>
                </a:solidFill>
              </a:rPr>
              <a:t>or Club</a:t>
            </a:r>
            <a:r>
              <a:rPr lang="en-US" b="1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spcBef>
                <a:spcPct val="35000"/>
              </a:spcBef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35000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2. </a:t>
            </a:r>
            <a:r>
              <a:rPr lang="en-US" dirty="0">
                <a:solidFill>
                  <a:srgbClr val="000000"/>
                </a:solidFill>
              </a:rPr>
              <a:t>Find the P(picking a </a:t>
            </a:r>
            <a:r>
              <a:rPr lang="en-US" b="1" dirty="0">
                <a:solidFill>
                  <a:srgbClr val="000000"/>
                </a:solidFill>
              </a:rPr>
              <a:t>female</a:t>
            </a:r>
            <a:r>
              <a:rPr lang="en-US" dirty="0">
                <a:solidFill>
                  <a:srgbClr val="000000"/>
                </a:solidFill>
              </a:rPr>
              <a:t> or a person from </a:t>
            </a:r>
            <a:r>
              <a:rPr lang="en-US" b="1" dirty="0">
                <a:solidFill>
                  <a:srgbClr val="000000"/>
                </a:solidFill>
              </a:rPr>
              <a:t>Florida</a:t>
            </a:r>
            <a:r>
              <a:rPr lang="en-US" dirty="0" smtClean="0">
                <a:solidFill>
                  <a:srgbClr val="000000"/>
                </a:solidFill>
              </a:rPr>
              <a:t>).</a:t>
            </a:r>
          </a:p>
          <a:p>
            <a:pPr marL="0" indent="0">
              <a:spcBef>
                <a:spcPct val="35000"/>
              </a:spcBef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ct val="35000"/>
              </a:spcBef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>
              <a:spcBef>
                <a:spcPct val="35000"/>
              </a:spcBef>
            </a:pPr>
            <a:endParaRPr lang="en-US" b="1" dirty="0" smtClean="0">
              <a:solidFill>
                <a:srgbClr val="000000"/>
              </a:solidFill>
            </a:endParaRPr>
          </a:p>
          <a:p>
            <a:pPr>
              <a:spcBef>
                <a:spcPct val="35000"/>
              </a:spcBef>
            </a:pPr>
            <a:endParaRPr lang="en-US" b="1" dirty="0">
              <a:solidFill>
                <a:srgbClr val="000000"/>
              </a:solidFill>
            </a:endParaRPr>
          </a:p>
          <a:p>
            <a:pPr marL="514350" indent="-514350">
              <a:spcBef>
                <a:spcPct val="35000"/>
              </a:spcBef>
              <a:buFont typeface="+mj-lt"/>
              <a:buAutoNum type="arabicPeriod"/>
            </a:pPr>
            <a:endParaRPr lang="en-US" b="1" dirty="0" smtClean="0">
              <a:solidFill>
                <a:srgbClr val="000000"/>
              </a:solidFill>
            </a:endParaRPr>
          </a:p>
          <a:p>
            <a:pPr>
              <a:spcBef>
                <a:spcPct val="35000"/>
              </a:spcBef>
            </a:pPr>
            <a:endParaRPr lang="en-US" b="1" dirty="0">
              <a:solidFill>
                <a:srgbClr val="000000"/>
              </a:solidFill>
            </a:endParaRPr>
          </a:p>
          <a:p>
            <a:pPr marL="0" indent="0">
              <a:spcBef>
                <a:spcPct val="35000"/>
              </a:spcBef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181475"/>
            <a:ext cx="287655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46150"/>
      </p:ext>
    </p:extLst>
  </p:cSld>
  <p:clrMapOvr>
    <a:masterClrMapping/>
  </p:clrMapOvr>
  <p:transition spd="slow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5"/>
          <p:cNvSpPr>
            <a:spLocks noChangeArrowheads="1" noChangeShapeType="1" noTextEdit="1"/>
          </p:cNvSpPr>
          <p:nvPr/>
        </p:nvSpPr>
        <p:spPr bwMode="auto">
          <a:xfrm>
            <a:off x="0" y="283696"/>
            <a:ext cx="4724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10541">
                  <a:solidFill>
                    <a:srgbClr val="5484F7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2C7FF"/>
                    </a:gs>
                    <a:gs pos="9000">
                      <a:srgbClr val="87ACFF"/>
                    </a:gs>
                    <a:gs pos="50000">
                      <a:srgbClr val="0022CA"/>
                    </a:gs>
                    <a:gs pos="78999">
                      <a:srgbClr val="87ACFF"/>
                    </a:gs>
                    <a:gs pos="100000">
                      <a:srgbClr val="B2C7FF"/>
                    </a:gs>
                  </a:gsLst>
                  <a:lin ang="5400000"/>
                </a:gradFill>
                <a:latin typeface="Impact"/>
              </a:rPr>
              <a:t>            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152400" y="0"/>
            <a:ext cx="7696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6000" dirty="0">
                <a:solidFill>
                  <a:srgbClr val="000000"/>
                </a:solidFill>
                <a:latin typeface="Century Gothic" pitchFamily="34" charset="0"/>
              </a:rPr>
              <a:t>Homework </a:t>
            </a:r>
            <a:r>
              <a:rPr lang="en-US" sz="6000" dirty="0" smtClean="0">
                <a:solidFill>
                  <a:srgbClr val="000000"/>
                </a:solidFill>
                <a:latin typeface="Century Gothic" pitchFamily="34" charset="0"/>
              </a:rPr>
              <a:t>Answers</a:t>
            </a:r>
            <a:endParaRPr lang="en-US" sz="6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2192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A) Overlapping   B) Mutually Exclusive  C) Overlapping  D) Overlapping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4/13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A) 2/9   B) 1/3   C) 11/36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A) 31/100   B) 71/100   C) 29/100         D) 9/10  E) 3/25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A) 13/27     B) 11/27     C) 20/27          D) 4/27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A) 7/38       B) 31/38     C) 2/19            D) 75/152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Probability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Probability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Conditional Probability contains a condition that may limit the sample space for an event. </a:t>
            </a:r>
          </a:p>
          <a:p>
            <a:pPr eaLnBrk="1" hangingPunct="1"/>
            <a:r>
              <a:rPr lang="en-US" dirty="0" smtClean="0"/>
              <a:t>You can write a conditional probability using the notation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- This reads “the probability of event B, given event A”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359544"/>
              </p:ext>
            </p:extLst>
          </p:nvPr>
        </p:nvGraphicFramePr>
        <p:xfrm>
          <a:off x="5181600" y="3865562"/>
          <a:ext cx="21336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Equation" r:id="rId3" imgW="482391" imgH="253890" progId="Equation.3">
                  <p:embed/>
                </p:oleObj>
              </mc:Choice>
              <mc:Fallback>
                <p:oleObj name="Equation" r:id="rId3" imgW="482391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65562"/>
                        <a:ext cx="21336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3999490"/>
            <a:ext cx="2933700" cy="857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0" y="4100402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Or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6"/>
          <p:cNvSpPr txBox="1">
            <a:spLocks noChangeArrowheads="1"/>
          </p:cNvSpPr>
          <p:nvPr/>
        </p:nvSpPr>
        <p:spPr bwMode="auto">
          <a:xfrm>
            <a:off x="457200" y="228600"/>
            <a:ext cx="8745538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3200" b="1" dirty="0">
                <a:latin typeface="+mj-lt"/>
              </a:rPr>
              <a:t>The table shows the results of a class survey. </a:t>
            </a:r>
            <a:r>
              <a:rPr lang="en-US" altLang="en-US" sz="3200" b="1" dirty="0" smtClean="0">
                <a:latin typeface="+mj-lt"/>
              </a:rPr>
              <a:t>  Find </a:t>
            </a:r>
            <a:r>
              <a:rPr lang="en-US" altLang="en-US" sz="3200" b="1" i="1" dirty="0">
                <a:latin typeface="+mj-lt"/>
              </a:rPr>
              <a:t>P</a:t>
            </a:r>
            <a:r>
              <a:rPr lang="en-US" altLang="en-US" sz="3200" b="1" dirty="0">
                <a:latin typeface="+mj-lt"/>
              </a:rPr>
              <a:t>(own a pet | female)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57200" y="3966667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dirty="0">
                <a:latin typeface="+mj-lt"/>
              </a:rPr>
              <a:t>The condition female limits the sample space to 14 possible outcomes. 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47011" y="4916638"/>
            <a:ext cx="4862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>
                <a:latin typeface="+mj-lt"/>
              </a:rPr>
              <a:t>Of the 14 females, 8 own a pet.</a:t>
            </a:r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381000" y="5410206"/>
            <a:ext cx="6726238" cy="708026"/>
            <a:chOff x="326" y="2500"/>
            <a:chExt cx="4237" cy="446"/>
          </a:xfrm>
        </p:grpSpPr>
        <p:sp>
          <p:nvSpPr>
            <p:cNvPr id="35864" name="Rectangle 11"/>
            <p:cNvSpPr>
              <a:spLocks noChangeArrowheads="1"/>
            </p:cNvSpPr>
            <p:nvPr/>
          </p:nvSpPr>
          <p:spPr bwMode="auto">
            <a:xfrm>
              <a:off x="326" y="2644"/>
              <a:ext cx="423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dirty="0">
                  <a:latin typeface="+mj-lt"/>
                </a:rPr>
                <a:t>Therefore, </a:t>
              </a:r>
              <a:r>
                <a:rPr lang="en-US" altLang="en-US" sz="2400" i="1" dirty="0">
                  <a:latin typeface="+mj-lt"/>
                </a:rPr>
                <a:t>P</a:t>
              </a:r>
              <a:r>
                <a:rPr lang="en-US" altLang="en-US" sz="2400" dirty="0">
                  <a:latin typeface="+mj-lt"/>
                </a:rPr>
                <a:t>(own a pet | female) equals     .</a:t>
              </a:r>
            </a:p>
          </p:txBody>
        </p:sp>
        <p:sp>
          <p:nvSpPr>
            <p:cNvPr id="35865" name="Text Box 12"/>
            <p:cNvSpPr txBox="1">
              <a:spLocks noChangeArrowheads="1"/>
            </p:cNvSpPr>
            <p:nvPr/>
          </p:nvSpPr>
          <p:spPr bwMode="auto">
            <a:xfrm>
              <a:off x="4158" y="2500"/>
              <a:ext cx="29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 u="sng" dirty="0">
                  <a:latin typeface="+mj-lt"/>
                </a:rPr>
                <a:t> 8 </a:t>
              </a:r>
              <a:endParaRPr lang="en-US" altLang="en-US" sz="2000" dirty="0">
                <a:latin typeface="+mj-lt"/>
              </a:endParaRPr>
            </a:p>
            <a:p>
              <a:pPr algn="ctr"/>
              <a:r>
                <a:rPr lang="en-US" altLang="en-US" sz="2000" dirty="0">
                  <a:latin typeface="+mj-lt"/>
                </a:rPr>
                <a:t>14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662165"/>
              </p:ext>
            </p:extLst>
          </p:nvPr>
        </p:nvGraphicFramePr>
        <p:xfrm>
          <a:off x="1600200" y="1874520"/>
          <a:ext cx="5181600" cy="15544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6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 you own a pet?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Female</a:t>
                      </a:r>
                      <a:endParaRPr 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Male</a:t>
                      </a:r>
                      <a:endParaRPr 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  <p:bldP spid="1229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153400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3200" b="1" dirty="0">
                <a:latin typeface="+mj-lt"/>
              </a:rPr>
              <a:t>The table shows the results of a class survey. </a:t>
            </a:r>
            <a:r>
              <a:rPr lang="en-US" altLang="en-US" sz="3200" b="1" dirty="0" smtClean="0">
                <a:latin typeface="+mj-lt"/>
              </a:rPr>
              <a:t>Find </a:t>
            </a:r>
            <a:r>
              <a:rPr lang="en-US" altLang="en-US" sz="3200" b="1" i="1" dirty="0">
                <a:latin typeface="+mj-lt"/>
              </a:rPr>
              <a:t>P</a:t>
            </a:r>
            <a:r>
              <a:rPr lang="en-US" altLang="en-US" sz="3200" b="1" dirty="0">
                <a:latin typeface="+mj-lt"/>
              </a:rPr>
              <a:t>(wash the dishes | male)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" y="3886200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dirty="0">
                <a:latin typeface="+mj-lt"/>
              </a:rPr>
              <a:t>The condition male limits the sample space to 15 possible outcomes. 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57200" y="4719638"/>
            <a:ext cx="50722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+mj-lt"/>
              </a:rPr>
              <a:t>Of the 15 males, 7 did the dishes.</a:t>
            </a:r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457200" y="5364168"/>
            <a:ext cx="6032501" cy="708026"/>
            <a:chOff x="566" y="2567"/>
            <a:chExt cx="3800" cy="446"/>
          </a:xfrm>
        </p:grpSpPr>
        <p:sp>
          <p:nvSpPr>
            <p:cNvPr id="36888" name="Rectangle 7"/>
            <p:cNvSpPr>
              <a:spLocks noChangeArrowheads="1"/>
            </p:cNvSpPr>
            <p:nvPr/>
          </p:nvSpPr>
          <p:spPr bwMode="auto">
            <a:xfrm>
              <a:off x="566" y="2660"/>
              <a:ext cx="355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>
                  <a:latin typeface="+mj-lt"/>
                </a:rPr>
                <a:t>Therefore, </a:t>
              </a:r>
              <a:r>
                <a:rPr lang="en-US" altLang="en-US" sz="2400" i="1">
                  <a:latin typeface="+mj-lt"/>
                </a:rPr>
                <a:t>P</a:t>
              </a:r>
              <a:r>
                <a:rPr lang="en-US" altLang="en-US" sz="2400">
                  <a:latin typeface="+mj-lt"/>
                </a:rPr>
                <a:t>(wash the dishes | male)</a:t>
              </a:r>
            </a:p>
          </p:txBody>
        </p:sp>
        <p:sp>
          <p:nvSpPr>
            <p:cNvPr id="36889" name="Text Box 8"/>
            <p:cNvSpPr txBox="1">
              <a:spLocks noChangeArrowheads="1"/>
            </p:cNvSpPr>
            <p:nvPr/>
          </p:nvSpPr>
          <p:spPr bwMode="auto">
            <a:xfrm>
              <a:off x="4070" y="2567"/>
              <a:ext cx="29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 u="sng" dirty="0">
                  <a:latin typeface="+mj-lt"/>
                </a:rPr>
                <a:t> 7 </a:t>
              </a:r>
              <a:endParaRPr lang="en-US" altLang="en-US" sz="2000" dirty="0">
                <a:latin typeface="+mj-lt"/>
              </a:endParaRPr>
            </a:p>
            <a:p>
              <a:pPr algn="ctr"/>
              <a:r>
                <a:rPr lang="en-US" altLang="en-US" sz="2000" dirty="0">
                  <a:latin typeface="+mj-lt"/>
                </a:rPr>
                <a:t>15</a:t>
              </a:r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058354"/>
              </p:ext>
            </p:extLst>
          </p:nvPr>
        </p:nvGraphicFramePr>
        <p:xfrm>
          <a:off x="1600200" y="1920240"/>
          <a:ext cx="5181600" cy="1737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6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Did</a:t>
                      </a:r>
                      <a:r>
                        <a:rPr lang="en-US" sz="2400" baseline="0" dirty="0" smtClean="0"/>
                        <a:t> you wash the dishes last night</a:t>
                      </a:r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Female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Male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7"/>
          <p:cNvSpPr txBox="1">
            <a:spLocks noChangeArrowheads="1"/>
          </p:cNvSpPr>
          <p:nvPr/>
        </p:nvSpPr>
        <p:spPr bwMode="auto">
          <a:xfrm>
            <a:off x="381000" y="185273"/>
            <a:ext cx="8458200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2800" b="1" dirty="0">
                <a:latin typeface="+mj-lt"/>
              </a:rPr>
              <a:t>Using the data in the table, find the probability that a sample of not recycled waste was plastic. </a:t>
            </a:r>
            <a:r>
              <a:rPr lang="en-US" altLang="en-US" sz="2800" b="1" i="1" dirty="0">
                <a:latin typeface="+mj-lt"/>
              </a:rPr>
              <a:t>P</a:t>
            </a:r>
            <a:r>
              <a:rPr lang="en-US" altLang="en-US" sz="2800" b="1" dirty="0">
                <a:latin typeface="+mj-lt"/>
              </a:rPr>
              <a:t>(plastic | non-recycled) 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912813" y="6338887"/>
            <a:ext cx="716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The probability that the non-recycled waste was plastic is about 13%.</a:t>
            </a:r>
          </a:p>
        </p:txBody>
      </p:sp>
      <p:grpSp>
        <p:nvGrpSpPr>
          <p:cNvPr id="13341" name="Group 29"/>
          <p:cNvGrpSpPr>
            <a:grpSpLocks/>
          </p:cNvGrpSpPr>
          <p:nvPr/>
        </p:nvGrpSpPr>
        <p:grpSpPr bwMode="auto">
          <a:xfrm>
            <a:off x="6324600" y="5149850"/>
            <a:ext cx="1000125" cy="641350"/>
            <a:chOff x="2270" y="2956"/>
            <a:chExt cx="630" cy="404"/>
          </a:xfrm>
        </p:grpSpPr>
        <p:sp>
          <p:nvSpPr>
            <p:cNvPr id="37904" name="Text Box 30"/>
            <p:cNvSpPr txBox="1">
              <a:spLocks noChangeArrowheads="1"/>
            </p:cNvSpPr>
            <p:nvPr/>
          </p:nvSpPr>
          <p:spPr bwMode="auto">
            <a:xfrm>
              <a:off x="2270" y="3042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=</a:t>
              </a:r>
            </a:p>
          </p:txBody>
        </p:sp>
        <p:sp>
          <p:nvSpPr>
            <p:cNvPr id="37905" name="Rectangle 31"/>
            <p:cNvSpPr>
              <a:spLocks noChangeArrowheads="1"/>
            </p:cNvSpPr>
            <p:nvPr/>
          </p:nvSpPr>
          <p:spPr bwMode="auto">
            <a:xfrm>
              <a:off x="2424" y="2956"/>
              <a:ext cx="4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u="sng" dirty="0"/>
                <a:t> 20.4 </a:t>
              </a:r>
            </a:p>
            <a:p>
              <a:pPr algn="ctr" eaLnBrk="0" hangingPunct="0"/>
              <a:r>
                <a:rPr lang="en-US" altLang="en-US" dirty="0"/>
                <a:t>156.3</a:t>
              </a:r>
            </a:p>
          </p:txBody>
        </p:sp>
      </p:grpSp>
      <p:grpSp>
        <p:nvGrpSpPr>
          <p:cNvPr id="13344" name="Group 32"/>
          <p:cNvGrpSpPr>
            <a:grpSpLocks/>
          </p:cNvGrpSpPr>
          <p:nvPr/>
        </p:nvGrpSpPr>
        <p:grpSpPr bwMode="auto">
          <a:xfrm>
            <a:off x="7374181" y="5421189"/>
            <a:ext cx="785812" cy="366713"/>
            <a:chOff x="2317" y="3324"/>
            <a:chExt cx="495" cy="231"/>
          </a:xfrm>
        </p:grpSpPr>
        <p:sp>
          <p:nvSpPr>
            <p:cNvPr id="37902" name="Rectangle 33"/>
            <p:cNvSpPr>
              <a:spLocks noChangeArrowheads="1"/>
            </p:cNvSpPr>
            <p:nvPr/>
          </p:nvSpPr>
          <p:spPr bwMode="auto">
            <a:xfrm>
              <a:off x="2416" y="3324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dirty="0"/>
                <a:t>0.13</a:t>
              </a:r>
            </a:p>
          </p:txBody>
        </p:sp>
        <p:pic>
          <p:nvPicPr>
            <p:cNvPr id="37903" name="Picture 3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7" y="3411"/>
              <a:ext cx="115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52" name="Group 40"/>
          <p:cNvGrpSpPr>
            <a:grpSpLocks/>
          </p:cNvGrpSpPr>
          <p:nvPr/>
        </p:nvGrpSpPr>
        <p:grpSpPr bwMode="auto">
          <a:xfrm>
            <a:off x="228600" y="5149850"/>
            <a:ext cx="6143625" cy="641350"/>
            <a:chOff x="575" y="2564"/>
            <a:chExt cx="3870" cy="404"/>
          </a:xfrm>
        </p:grpSpPr>
        <p:sp>
          <p:nvSpPr>
            <p:cNvPr id="37899" name="Rectangle 41"/>
            <p:cNvSpPr>
              <a:spLocks noChangeArrowheads="1"/>
            </p:cNvSpPr>
            <p:nvPr/>
          </p:nvSpPr>
          <p:spPr bwMode="auto">
            <a:xfrm>
              <a:off x="575" y="2650"/>
              <a:ext cx="18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i="1" dirty="0"/>
                <a:t>P</a:t>
              </a:r>
              <a:r>
                <a:rPr lang="en-US" altLang="en-US" dirty="0"/>
                <a:t>(plastic | non-recycled) = </a:t>
              </a:r>
            </a:p>
          </p:txBody>
        </p:sp>
        <p:sp>
          <p:nvSpPr>
            <p:cNvPr id="37900" name="Text Box 42"/>
            <p:cNvSpPr txBox="1">
              <a:spLocks noChangeArrowheads="1"/>
            </p:cNvSpPr>
            <p:nvPr/>
          </p:nvSpPr>
          <p:spPr bwMode="auto">
            <a:xfrm>
              <a:off x="2329" y="2564"/>
              <a:ext cx="21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                     20.4                      </a:t>
              </a:r>
            </a:p>
            <a:p>
              <a:pPr algn="ctr"/>
              <a:r>
                <a:rPr lang="en-US" altLang="en-US"/>
                <a:t>48.9 + 10.1 + 9.1 + 20.4 + 67.8</a:t>
              </a:r>
            </a:p>
          </p:txBody>
        </p:sp>
        <p:sp>
          <p:nvSpPr>
            <p:cNvPr id="37901" name="Line 43"/>
            <p:cNvSpPr>
              <a:spLocks noChangeShapeType="1"/>
            </p:cNvSpPr>
            <p:nvPr/>
          </p:nvSpPr>
          <p:spPr bwMode="auto">
            <a:xfrm>
              <a:off x="2416" y="2768"/>
              <a:ext cx="1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005182"/>
              </p:ext>
            </p:extLst>
          </p:nvPr>
        </p:nvGraphicFramePr>
        <p:xfrm>
          <a:off x="1504033" y="1905000"/>
          <a:ext cx="5795168" cy="311758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3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Material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Recycled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Recycled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05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Paper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34.9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48.9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05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Metal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05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Glass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05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Plastic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20.4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05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67.8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43011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/>
              <a:t>Practice Worksheet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402</TotalTime>
  <Words>345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Century Gothic</vt:lpstr>
      <vt:lpstr>Garamond</vt:lpstr>
      <vt:lpstr>Impact</vt:lpstr>
      <vt:lpstr>Times New Roman</vt:lpstr>
      <vt:lpstr>Wingdings</vt:lpstr>
      <vt:lpstr>Edge</vt:lpstr>
      <vt:lpstr>iRespondQuestionMaster</vt:lpstr>
      <vt:lpstr>iRespondGraphMaster</vt:lpstr>
      <vt:lpstr>Microsoft Office 98</vt:lpstr>
      <vt:lpstr>Equation</vt:lpstr>
      <vt:lpstr>Warm – Up Find the following probabilities</vt:lpstr>
      <vt:lpstr>PowerPoint Presentation</vt:lpstr>
      <vt:lpstr>Conditional Probability</vt:lpstr>
      <vt:lpstr>Conditional Probability</vt:lpstr>
      <vt:lpstr>PowerPoint Presentation</vt:lpstr>
      <vt:lpstr>PowerPoint Presentation</vt:lpstr>
      <vt:lpstr>PowerPoint Presentation</vt:lpstr>
      <vt:lpstr>Homework</vt:lpstr>
    </vt:vector>
  </TitlesOfParts>
  <Company>pusd - avhs math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12.2 – Conditional Probability</dc:title>
  <dc:creator>Arick Little</dc:creator>
  <cp:lastModifiedBy>Allison Chapman</cp:lastModifiedBy>
  <cp:revision>31</cp:revision>
  <dcterms:created xsi:type="dcterms:W3CDTF">2012-03-26T05:15:25Z</dcterms:created>
  <dcterms:modified xsi:type="dcterms:W3CDTF">2016-10-05T11:51:57Z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