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8" r:id="rId4"/>
    <p:sldMasterId id="2147483720" r:id="rId5"/>
  </p:sldMasterIdLst>
  <p:notesMasterIdLst>
    <p:notesMasterId r:id="rId19"/>
  </p:notesMasterIdLst>
  <p:sldIdLst>
    <p:sldId id="271" r:id="rId6"/>
    <p:sldId id="273" r:id="rId7"/>
    <p:sldId id="278" r:id="rId8"/>
    <p:sldId id="279" r:id="rId9"/>
    <p:sldId id="280" r:id="rId10"/>
    <p:sldId id="288" r:id="rId11"/>
    <p:sldId id="281" r:id="rId12"/>
    <p:sldId id="282" r:id="rId13"/>
    <p:sldId id="283" r:id="rId14"/>
    <p:sldId id="284" r:id="rId15"/>
    <p:sldId id="285" r:id="rId16"/>
    <p:sldId id="287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91" autoAdjust="0"/>
  </p:normalViewPr>
  <p:slideViewPr>
    <p:cSldViewPr>
      <p:cViewPr varScale="1">
        <p:scale>
          <a:sx n="67" d="100"/>
          <a:sy n="67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AF64B-AAE6-44FE-924C-2A60B7AD400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ACC6D-30DA-4182-B231-B2EDFB0D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6955C2-86FC-416B-B76F-8C64F3BC630D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165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B180C6-399B-46BC-810F-C8F04805041E}" type="slidenum">
              <a:rPr lang="en-US" sz="1200">
                <a:solidFill>
                  <a:prstClr val="black"/>
                </a:solidFill>
              </a:rPr>
              <a:pPr eaLnBrk="1" hangingPunct="1"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7974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BC7C99-F9A5-4228-9F33-13325D394F26}" type="slidenum">
              <a:rPr lang="en-US" sz="1200">
                <a:solidFill>
                  <a:prstClr val="black"/>
                </a:solidFill>
              </a:rPr>
              <a:pPr eaLnBrk="1" hangingPunct="1"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248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9D4AD2-3672-4968-8A24-8D8276E6321A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525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E93D4F-69BB-42E1-A44B-650DFDE7D175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788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8E97E0-03A9-4722-859D-7CABC6ED21EC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9952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3BC61-7E5E-481A-AF5E-B3EB5CF9AA3F}" type="slidenum">
              <a:rPr lang="en-US"/>
              <a:pPr/>
              <a:t>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alternate interior</a:t>
            </a:r>
            <a:r>
              <a:rPr lang="en-US" baseline="0" dirty="0" smtClean="0"/>
              <a:t> angles &amp; how top angle makes a 90 degree 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6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6EEFC8-CEAF-43FA-8DA9-C5055C5CE892}" type="slidenum">
              <a:rPr lang="en-US" sz="1200">
                <a:solidFill>
                  <a:prstClr val="black"/>
                </a:solidFill>
              </a:rPr>
              <a:pPr eaLnBrk="1" hangingPunct="1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8681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84E0F8-DACF-4727-ACED-7B3AFDFBBAFF}" type="slidenum">
              <a:rPr lang="en-US" sz="1200">
                <a:solidFill>
                  <a:prstClr val="black"/>
                </a:solidFill>
              </a:rPr>
              <a:pPr eaLnBrk="1" hangingPunct="1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0399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21B9A5-DE08-4D70-AAF9-4306F20B7E1F}" type="slidenum">
              <a:rPr lang="en-US" sz="1200">
                <a:solidFill>
                  <a:prstClr val="black"/>
                </a:solidFill>
              </a:rPr>
              <a:pPr eaLnBrk="1" hangingPunct="1"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0807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5A70EC-FA9D-4CF7-9DE8-91902E32C899}" type="slidenum">
              <a:rPr lang="en-US" sz="1200">
                <a:solidFill>
                  <a:prstClr val="black"/>
                </a:solidFill>
              </a:rPr>
              <a:pPr eaLnBrk="1" hangingPunct="1"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260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AF18E-EE8F-4EFB-B14D-1F4FE468F1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033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0BE69-51DC-470F-B286-33BF6C3D32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762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D9B2C-87E4-46B3-B466-497665A403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7984-6D76-44C7-BE06-4AFD860BCD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55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75FB-612C-4252-AABB-800F305907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249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DA3E-47A2-4E4B-9E9A-D24876068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752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39AF9-E76E-41FE-9A76-B9F21B475C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745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5AF3-B3ED-4EA3-87A3-FF37FFA78D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DD7A2-B59F-4167-A13D-09336A2A28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589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AB378-E529-4930-8562-DD5B5A006F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649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A619-4A9A-4F86-9B89-0C87452887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321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F1AA-7586-4626-9B1E-32E3A42AB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798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07E00-F97E-4E7D-B3BB-3537C4ACD4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434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1941-B0CD-45A1-9E5A-823B3F1968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24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3242F-3A3E-446A-8476-7D25E81127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48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46985-93D9-4DBD-A518-3A753CA361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8722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EADD0-A3AA-4DDA-8621-17F29AC952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629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E005-4845-448A-BD46-6A4F56FE36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4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DFED-A7C3-4488-A31E-2B768EC162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177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CDF6C-367F-4199-9439-C699294F2C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057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3EA0-A2BB-4DDE-8A50-52A270A336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03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538B3-FF89-4838-AEBD-EF7FB7E518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7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3924-0B24-4937-B484-8C046CC767B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F064-CCDA-4FD9-9178-7DEE29AF8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0347D2-B9FB-48A6-933B-E71AE8253E8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8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9FA65B-2457-4F4F-B9B0-48328C8A90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6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slideLayout" Target="../slideLayouts/slideLayout32.xml"/><Relationship Id="rId7" Type="http://schemas.openxmlformats.org/officeDocument/2006/relationships/image" Target="../media/image18.w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0.wmf"/><Relationship Id="rId4" Type="http://schemas.openxmlformats.org/officeDocument/2006/relationships/notesSlide" Target="../notesSlides/notesSlide9.xml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23.wmf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4.wmf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slideLayout" Target="../slideLayouts/slideLayout35.xml"/><Relationship Id="rId7" Type="http://schemas.openxmlformats.org/officeDocument/2006/relationships/oleObject" Target="../embeddings/oleObject15.bin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3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32.xml"/><Relationship Id="rId7" Type="http://schemas.openxmlformats.org/officeDocument/2006/relationships/image" Target="../media/image7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32.xml"/><Relationship Id="rId7" Type="http://schemas.openxmlformats.org/officeDocument/2006/relationships/oleObject" Target="../embeddings/oleObject7.bin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1.wmf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33.xml"/><Relationship Id="rId7" Type="http://schemas.openxmlformats.org/officeDocument/2006/relationships/oleObject" Target="../embeddings/oleObject9.bin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15.wmf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00068" cy="851874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u="sng" dirty="0" smtClean="0">
                <a:solidFill>
                  <a:srgbClr val="0070C0"/>
                </a:solidFill>
              </a:rPr>
              <a:t>Warm up</a:t>
            </a:r>
            <a:br>
              <a:rPr lang="en-US" sz="3600" b="1" u="sng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Find the missing side. Round to the nearest tenth</a:t>
            </a:r>
            <a:endParaRPr lang="en-US" sz="3600" b="1" u="sng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6" t="37174" r="63593" b="42944"/>
          <a:stretch/>
        </p:blipFill>
        <p:spPr bwMode="auto">
          <a:xfrm>
            <a:off x="6693" y="1492737"/>
            <a:ext cx="3670636" cy="280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12" t="37174" r="35907" b="45802"/>
          <a:stretch/>
        </p:blipFill>
        <p:spPr bwMode="auto">
          <a:xfrm>
            <a:off x="5156768" y="851874"/>
            <a:ext cx="389375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6" t="68294" r="64215" b="15180"/>
          <a:stretch/>
        </p:blipFill>
        <p:spPr bwMode="auto">
          <a:xfrm>
            <a:off x="6693" y="4343400"/>
            <a:ext cx="3789716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12" t="68094" r="35907" b="9225"/>
          <a:stretch/>
        </p:blipFill>
        <p:spPr bwMode="auto">
          <a:xfrm>
            <a:off x="5156768" y="3528118"/>
            <a:ext cx="3649079" cy="332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3635132"/>
            <a:ext cx="1447800" cy="457200"/>
          </a:xfrm>
          <a:prstGeom prst="rect">
            <a:avLst/>
          </a:prstGeom>
          <a:solidFill>
            <a:schemeClr val="accent6">
              <a:alpha val="3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96200" y="3061674"/>
            <a:ext cx="1447800" cy="457200"/>
          </a:xfrm>
          <a:prstGeom prst="rect">
            <a:avLst/>
          </a:prstGeom>
          <a:solidFill>
            <a:schemeClr val="accent6">
              <a:alpha val="3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82820" y="6248400"/>
            <a:ext cx="1447800" cy="457200"/>
          </a:xfrm>
          <a:prstGeom prst="rect">
            <a:avLst/>
          </a:prstGeom>
          <a:solidFill>
            <a:schemeClr val="accent6">
              <a:alpha val="3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5791200"/>
            <a:ext cx="1447800" cy="457200"/>
          </a:xfrm>
          <a:prstGeom prst="rect">
            <a:avLst/>
          </a:prstGeom>
          <a:solidFill>
            <a:schemeClr val="accent6">
              <a:alpha val="3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0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295400" y="2819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786447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  <a:t>4. 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A kite is flying at an angle of elevation of about 55˚. Ignoring the sag in the string, find the height of the kite if 85m of string have been let out. </a:t>
            </a:r>
          </a:p>
        </p:txBody>
      </p:sp>
      <p:sp>
        <p:nvSpPr>
          <p:cNvPr id="131076" name="AutoShape 4"/>
          <p:cNvSpPr>
            <a:spLocks noChangeArrowheads="1"/>
          </p:cNvSpPr>
          <p:nvPr/>
        </p:nvSpPr>
        <p:spPr bwMode="auto">
          <a:xfrm flipH="1">
            <a:off x="381000" y="2286000"/>
            <a:ext cx="1752600" cy="21336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038600" y="2971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 rot="-3028708">
            <a:off x="2305050" y="3714750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66FF"/>
                </a:solidFill>
                <a:latin typeface="Comic Sans MS" pitchFamily="66" charset="0"/>
              </a:rPr>
              <a:t>string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3276600" y="28194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85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4648200" y="32004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3200400" y="39624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55˚</a:t>
            </a:r>
          </a:p>
        </p:txBody>
      </p:sp>
      <p:pic>
        <p:nvPicPr>
          <p:cNvPr id="131082" name="Picture 10" descr="bd06181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2286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5089525" y="2103438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66FF"/>
                </a:solidFill>
                <a:latin typeface="Comic Sans MS" pitchFamily="66" charset="0"/>
              </a:rPr>
              <a:t>kite</a:t>
            </a:r>
          </a:p>
        </p:txBody>
      </p:sp>
      <p:sp>
        <p:nvSpPr>
          <p:cNvPr id="131084" name="AutoShape 12"/>
          <p:cNvSpPr>
            <a:spLocks noChangeArrowheads="1"/>
          </p:cNvSpPr>
          <p:nvPr/>
        </p:nvSpPr>
        <p:spPr bwMode="auto">
          <a:xfrm flipH="1">
            <a:off x="4419600" y="1828800"/>
            <a:ext cx="990600" cy="352425"/>
          </a:xfrm>
          <a:prstGeom prst="curvedDownArrow">
            <a:avLst>
              <a:gd name="adj1" fmla="val 56216"/>
              <a:gd name="adj2" fmla="val 112432"/>
              <a:gd name="adj3" fmla="val 33333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6699FF"/>
              </a:solidFill>
            </a:endParaRP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0" y="4648200"/>
            <a:ext cx="911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Using the </a:t>
            </a: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55˚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angle as a reference, we know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hypotenuse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opposite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side. 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549275" y="5181600"/>
            <a:ext cx="72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Use</a:t>
            </a:r>
            <a:endParaRPr lang="en-US" smtClean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3902075" y="5233988"/>
            <a:ext cx="1323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sin 55˚ = </a:t>
            </a:r>
          </a:p>
        </p:txBody>
      </p:sp>
      <p:graphicFrame>
        <p:nvGraphicFramePr>
          <p:cNvPr id="131088" name="Object 16"/>
          <p:cNvGraphicFramePr>
            <a:graphicFrameLocks noChangeAspect="1"/>
          </p:cNvGraphicFramePr>
          <p:nvPr/>
        </p:nvGraphicFramePr>
        <p:xfrm>
          <a:off x="5273675" y="5105400"/>
          <a:ext cx="4714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6" imgW="304536" imgH="406048" progId="Equation.DSMT4">
                  <p:embed/>
                </p:oleObj>
              </mc:Choice>
              <mc:Fallback>
                <p:oleObj name="Equation" r:id="rId6" imgW="304536" imgH="40604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5105400"/>
                        <a:ext cx="4714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9" name="Object 17"/>
          <p:cNvGraphicFramePr>
            <a:graphicFrameLocks noChangeAspect="1"/>
          </p:cNvGraphicFramePr>
          <p:nvPr/>
        </p:nvGraphicFramePr>
        <p:xfrm>
          <a:off x="1282700" y="5029200"/>
          <a:ext cx="5222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8" imgW="304536" imgH="444114" progId="Equation.DSMT4">
                  <p:embed/>
                </p:oleObj>
              </mc:Choice>
              <mc:Fallback>
                <p:oleObj name="Equation" r:id="rId8" imgW="304536" imgH="4441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5029200"/>
                        <a:ext cx="5222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90" name="AutoShape 18"/>
          <p:cNvSpPr>
            <a:spLocks noChangeArrowheads="1"/>
          </p:cNvSpPr>
          <p:nvPr/>
        </p:nvSpPr>
        <p:spPr bwMode="auto">
          <a:xfrm>
            <a:off x="1920875" y="53340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3902075" y="5767388"/>
            <a:ext cx="204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85 (sin 55˚) = x</a:t>
            </a:r>
          </a:p>
        </p:txBody>
      </p:sp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3978275" y="6229350"/>
            <a:ext cx="183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85 (.8192) = x</a:t>
            </a:r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5959475" y="6224588"/>
            <a:ext cx="123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x 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≈  69.6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7331075" y="6224588"/>
            <a:ext cx="1574800" cy="40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About 70 m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2606675" y="5191125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66FF"/>
                </a:solidFill>
                <a:latin typeface="Comic Sans MS" pitchFamily="66" charset="0"/>
              </a:rPr>
              <a:t>sin</a:t>
            </a:r>
          </a:p>
        </p:txBody>
      </p:sp>
      <p:sp>
        <p:nvSpPr>
          <p:cNvPr id="131096" name="Rectangle 24"/>
          <p:cNvSpPr>
            <a:spLocks noChangeArrowheads="1"/>
          </p:cNvSpPr>
          <p:nvPr/>
        </p:nvSpPr>
        <p:spPr bwMode="auto">
          <a:xfrm>
            <a:off x="4343400" y="41910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2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1.11111E-6 L 0.27083 1.11111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/>
      <p:bldP spid="131076" grpId="0" animBg="1"/>
      <p:bldP spid="131076" grpId="1" animBg="1"/>
      <p:bldP spid="131078" grpId="0"/>
      <p:bldP spid="131079" grpId="0"/>
      <p:bldP spid="131080" grpId="0"/>
      <p:bldP spid="131081" grpId="0"/>
      <p:bldP spid="131083" grpId="0"/>
      <p:bldP spid="131084" grpId="0" animBg="1"/>
      <p:bldP spid="131085" grpId="0"/>
      <p:bldP spid="131086" grpId="0"/>
      <p:bldP spid="131087" grpId="0"/>
      <p:bldP spid="131090" grpId="0" animBg="1"/>
      <p:bldP spid="131093" grpId="0"/>
      <p:bldP spid="131094" grpId="0" animBg="1"/>
      <p:bldP spid="131095" grpId="0"/>
      <p:bldP spid="1310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914400" y="457200"/>
            <a:ext cx="670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5. </a:t>
            </a:r>
            <a:r>
              <a:rPr lang="en-US" smtClean="0">
                <a:solidFill>
                  <a:srgbClr val="000000"/>
                </a:solidFill>
              </a:rPr>
              <a:t>A 5.50 foot person standing 10 feet from a street light casts a 14 foot shadow. What is the height of the streetlight? </a:t>
            </a:r>
          </a:p>
        </p:txBody>
      </p:sp>
      <p:sp>
        <p:nvSpPr>
          <p:cNvPr id="123909" name="AutoShape 5"/>
          <p:cNvSpPr>
            <a:spLocks noChangeArrowheads="1"/>
          </p:cNvSpPr>
          <p:nvPr/>
        </p:nvSpPr>
        <p:spPr bwMode="auto">
          <a:xfrm>
            <a:off x="3276600" y="3124200"/>
            <a:ext cx="3505200" cy="9144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3276600" y="3429000"/>
            <a:ext cx="63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5.5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3962400" y="40386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14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4495800" y="4038600"/>
            <a:ext cx="1039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66CC"/>
                </a:solidFill>
                <a:latin typeface="Comic Sans MS" pitchFamily="66" charset="0"/>
              </a:rPr>
              <a:t>shadow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410200" y="3733800"/>
            <a:ext cx="474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x˚</a:t>
            </a:r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 flipH="1" flipV="1">
            <a:off x="1905000" y="2743200"/>
            <a:ext cx="13716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685800" y="4724400"/>
            <a:ext cx="121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tan x˚ = </a:t>
            </a:r>
          </a:p>
        </p:txBody>
      </p:sp>
      <p:graphicFrame>
        <p:nvGraphicFramePr>
          <p:cNvPr id="123918" name="Object 14"/>
          <p:cNvGraphicFramePr>
            <a:graphicFrameLocks noChangeAspect="1"/>
          </p:cNvGraphicFramePr>
          <p:nvPr/>
        </p:nvGraphicFramePr>
        <p:xfrm>
          <a:off x="1809750" y="4648200"/>
          <a:ext cx="4508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291847" imgH="406048" progId="Equation.DSMT4">
                  <p:embed/>
                </p:oleObj>
              </mc:Choice>
              <mc:Fallback>
                <p:oleObj name="Equation" r:id="rId5" imgW="291847" imgH="40604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648200"/>
                        <a:ext cx="4508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23" name="Text Box 19"/>
          <p:cNvSpPr txBox="1">
            <a:spLocks noChangeArrowheads="1"/>
          </p:cNvSpPr>
          <p:nvPr/>
        </p:nvSpPr>
        <p:spPr bwMode="auto">
          <a:xfrm>
            <a:off x="914400" y="5562600"/>
            <a:ext cx="1550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x° 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≈  21.45°</a:t>
            </a:r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5791200" y="5867400"/>
            <a:ext cx="1752600" cy="40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About 9.4 ft.</a:t>
            </a:r>
          </a:p>
        </p:txBody>
      </p:sp>
      <p:sp>
        <p:nvSpPr>
          <p:cNvPr id="123926" name="Rectangle 22"/>
          <p:cNvSpPr>
            <a:spLocks noChangeArrowheads="1"/>
          </p:cNvSpPr>
          <p:nvPr/>
        </p:nvSpPr>
        <p:spPr bwMode="auto">
          <a:xfrm>
            <a:off x="3276600" y="38100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3276600" y="3581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3932" name="Picture 28" descr="j0435582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23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33" name="Rectangle 29"/>
          <p:cNvSpPr>
            <a:spLocks noChangeArrowheads="1"/>
          </p:cNvSpPr>
          <p:nvPr/>
        </p:nvSpPr>
        <p:spPr bwMode="auto">
          <a:xfrm>
            <a:off x="1971675" y="3189288"/>
            <a:ext cx="119063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>
            <a:off x="1981200" y="40386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23935" name="Object 31"/>
          <p:cNvGraphicFramePr>
            <a:graphicFrameLocks noChangeAspect="1"/>
          </p:cNvGraphicFramePr>
          <p:nvPr/>
        </p:nvGraphicFramePr>
        <p:xfrm>
          <a:off x="5029200" y="4648200"/>
          <a:ext cx="2438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8" imgW="1244600" imgH="393700" progId="Equation.DSMT4">
                  <p:embed/>
                </p:oleObj>
              </mc:Choice>
              <mc:Fallback>
                <p:oleObj name="Equation" r:id="rId8" imgW="1244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648200"/>
                        <a:ext cx="2438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36" name="Text Box 32"/>
          <p:cNvSpPr txBox="1">
            <a:spLocks noChangeArrowheads="1"/>
          </p:cNvSpPr>
          <p:nvPr/>
        </p:nvSpPr>
        <p:spPr bwMode="auto">
          <a:xfrm>
            <a:off x="2362200" y="40386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10</a:t>
            </a:r>
          </a:p>
        </p:txBody>
      </p:sp>
      <p:pic>
        <p:nvPicPr>
          <p:cNvPr id="38932" name="Picture 33" descr="j04337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101975"/>
            <a:ext cx="3286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340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3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3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3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3909" grpId="0" animBg="1"/>
      <p:bldP spid="123910" grpId="0"/>
      <p:bldP spid="123911" grpId="0"/>
      <p:bldP spid="123912" grpId="0"/>
      <p:bldP spid="123913" grpId="0"/>
      <p:bldP spid="123914" grpId="0" animBg="1"/>
      <p:bldP spid="123917" grpId="0"/>
      <p:bldP spid="123923" grpId="0"/>
      <p:bldP spid="123924" grpId="0" animBg="1"/>
      <p:bldP spid="123926" grpId="0" animBg="1"/>
      <p:bldP spid="123927" grpId="0" animBg="1"/>
      <p:bldP spid="123933" grpId="0" animBg="1"/>
      <p:bldP spid="123934" grpId="0" animBg="1"/>
      <p:bldP spid="1239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j00790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28800"/>
            <a:ext cx="936625" cy="220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9811" name="Picture 3" descr="tr00642_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3505200"/>
            <a:ext cx="9144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Comic Sans MS" pitchFamily="66" charset="0"/>
              </a:rPr>
              <a:t>6.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r>
              <a:rPr lang="en-US" sz="2400" smtClean="0">
                <a:solidFill>
                  <a:srgbClr val="000000"/>
                </a:solidFill>
                <a:latin typeface="Comic Sans MS" pitchFamily="66" charset="0"/>
              </a:rPr>
              <a:t>The angle of depression from the top of a tower to a boulder on the ground is 38º. If the tower is 25m high, how far from the base of the tower is the boulder?</a:t>
            </a:r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914400" y="40386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>
            <a:off x="914400" y="1981200"/>
            <a:ext cx="29718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914400" y="1981200"/>
            <a:ext cx="0" cy="2057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>
            <a:off x="990600" y="19812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228600" y="2819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Arial" charset="0"/>
              </a:rPr>
              <a:t>25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2133600" y="41148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2895600" y="2133600"/>
            <a:ext cx="2479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66FF"/>
                </a:solidFill>
                <a:latin typeface="Comic Sans MS" pitchFamily="66" charset="0"/>
              </a:rPr>
              <a:t>angle of depression</a:t>
            </a:r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 flipH="1" flipV="1">
            <a:off x="2133600" y="2286000"/>
            <a:ext cx="762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1447800" y="2057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38</a:t>
            </a:r>
            <a:r>
              <a:rPr lang="en-US" sz="200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º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2667000" y="3581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38</a:t>
            </a:r>
            <a:r>
              <a:rPr lang="en-US" sz="200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º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238125" y="4572000"/>
            <a:ext cx="881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Using the </a:t>
            </a: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38˚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angle as a reference, we know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opposite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adjacent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side. </a:t>
            </a:r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787400" y="5105400"/>
            <a:ext cx="72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Use</a:t>
            </a:r>
            <a:endParaRPr lang="en-US" smtClean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3886200" y="5181600"/>
            <a:ext cx="2120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tan 38˚ =  25/x </a:t>
            </a:r>
          </a:p>
        </p:txBody>
      </p:sp>
      <p:graphicFrame>
        <p:nvGraphicFramePr>
          <p:cNvPr id="119826" name="Object 18"/>
          <p:cNvGraphicFramePr>
            <a:graphicFrameLocks noChangeAspect="1"/>
          </p:cNvGraphicFramePr>
          <p:nvPr/>
        </p:nvGraphicFramePr>
        <p:xfrm>
          <a:off x="1520825" y="4953000"/>
          <a:ext cx="5222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304536" imgH="444114" progId="Equation.DSMT4">
                  <p:embed/>
                </p:oleObj>
              </mc:Choice>
              <mc:Fallback>
                <p:oleObj name="Equation" r:id="rId7" imgW="304536" imgH="4441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4953000"/>
                        <a:ext cx="5222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27" name="AutoShape 19"/>
          <p:cNvSpPr>
            <a:spLocks noChangeArrowheads="1"/>
          </p:cNvSpPr>
          <p:nvPr/>
        </p:nvSpPr>
        <p:spPr bwMode="auto">
          <a:xfrm>
            <a:off x="2159000" y="52578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4038600" y="5715000"/>
            <a:ext cx="188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(.7813) = 25/x</a:t>
            </a:r>
          </a:p>
        </p:txBody>
      </p:sp>
      <p:sp>
        <p:nvSpPr>
          <p:cNvPr id="119829" name="Rectangle 21"/>
          <p:cNvSpPr>
            <a:spLocks noChangeArrowheads="1"/>
          </p:cNvSpPr>
          <p:nvPr/>
        </p:nvSpPr>
        <p:spPr bwMode="auto">
          <a:xfrm>
            <a:off x="3962400" y="6176963"/>
            <a:ext cx="173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X = 25/.7813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5943600" y="6172200"/>
            <a:ext cx="123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x 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≈  32.0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7315200" y="6172200"/>
            <a:ext cx="1574800" cy="40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About 32 m</a:t>
            </a:r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2844800" y="5114925"/>
            <a:ext cx="642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66FF"/>
                </a:solidFill>
                <a:latin typeface="Comic Sans MS" pitchFamily="66" charset="0"/>
              </a:rPr>
              <a:t>tan</a:t>
            </a: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3581400" y="2895600"/>
            <a:ext cx="4984750" cy="3968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Alternate Interior Angles are congruent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5241925" y="5141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44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1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9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9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9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/>
      <p:bldP spid="119813" grpId="0" animBg="1"/>
      <p:bldP spid="119814" grpId="0" animBg="1"/>
      <p:bldP spid="119815" grpId="0" animBg="1"/>
      <p:bldP spid="119816" grpId="0" animBg="1"/>
      <p:bldP spid="119817" grpId="0"/>
      <p:bldP spid="119818" grpId="0"/>
      <p:bldP spid="119819" grpId="0"/>
      <p:bldP spid="119820" grpId="0" animBg="1"/>
      <p:bldP spid="119821" grpId="0"/>
      <p:bldP spid="119822" grpId="0"/>
      <p:bldP spid="119823" grpId="0"/>
      <p:bldP spid="119824" grpId="0"/>
      <p:bldP spid="119825" grpId="0"/>
      <p:bldP spid="119827" grpId="0" animBg="1"/>
      <p:bldP spid="119830" grpId="0"/>
      <p:bldP spid="119831" grpId="0" animBg="1"/>
      <p:bldP spid="119832" grpId="0"/>
      <p:bldP spid="1198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/>
              <a:t>#1 - #4 All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408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Check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2" t="50000" r="7578" b="10513"/>
          <a:stretch>
            <a:fillRect/>
          </a:stretch>
        </p:blipFill>
        <p:spPr bwMode="auto">
          <a:xfrm>
            <a:off x="152400" y="2057400"/>
            <a:ext cx="88233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4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600" dirty="0" smtClean="0">
                <a:latin typeface="Showcard Gothic" pitchFamily="82" charset="0"/>
              </a:rPr>
              <a:t>CCGPS Geometry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447800" y="3581400"/>
            <a:ext cx="62245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Applications of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Right Triangle Trigonometry</a:t>
            </a:r>
          </a:p>
        </p:txBody>
      </p:sp>
    </p:spTree>
    <p:extLst>
      <p:ext uri="{BB962C8B-B14F-4D97-AF65-F5344CB8AC3E}">
        <p14:creationId xmlns:p14="http://schemas.microsoft.com/office/powerpoint/2010/main" val="418775130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uild="p"/>
      <p:bldP spid="1054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7407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Comic Sans MS" pitchFamily="66" charset="0"/>
              </a:rPr>
              <a:t>Use the 3 ratios – </a:t>
            </a:r>
            <a:r>
              <a:rPr lang="en-US" sz="3200" smtClean="0">
                <a:solidFill>
                  <a:srgbClr val="FFCCFF"/>
                </a:solidFill>
                <a:latin typeface="Comic Sans MS" pitchFamily="66" charset="0"/>
              </a:rPr>
              <a:t>sin</a:t>
            </a:r>
            <a:r>
              <a:rPr lang="en-US" sz="3200" smtClean="0">
                <a:solidFill>
                  <a:srgbClr val="FFFFFF"/>
                </a:solidFill>
                <a:latin typeface="Comic Sans MS" pitchFamily="66" charset="0"/>
              </a:rPr>
              <a:t>, </a:t>
            </a:r>
            <a:r>
              <a:rPr lang="en-US" sz="3200" smtClean="0">
                <a:solidFill>
                  <a:srgbClr val="00FFFF"/>
                </a:solidFill>
                <a:latin typeface="Comic Sans MS" pitchFamily="66" charset="0"/>
              </a:rPr>
              <a:t>cos</a:t>
            </a:r>
            <a:r>
              <a:rPr lang="en-US" sz="3200" smtClean="0">
                <a:solidFill>
                  <a:srgbClr val="FFFFFF"/>
                </a:solidFill>
                <a:latin typeface="Comic Sans MS" pitchFamily="66" charset="0"/>
              </a:rPr>
              <a:t> and </a:t>
            </a:r>
            <a:r>
              <a:rPr lang="en-US" sz="3200" smtClean="0">
                <a:solidFill>
                  <a:srgbClr val="FFFF99"/>
                </a:solidFill>
                <a:latin typeface="Comic Sans MS" pitchFamily="66" charset="0"/>
              </a:rPr>
              <a:t>tan</a:t>
            </a:r>
            <a:r>
              <a:rPr lang="en-US" sz="3200" smtClean="0">
                <a:solidFill>
                  <a:srgbClr val="FFFFFF"/>
                </a:solidFill>
                <a:latin typeface="Comic Sans MS" pitchFamily="66" charset="0"/>
              </a:rPr>
              <a:t> to solve application problems.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69215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b="1" smtClean="0">
                <a:solidFill>
                  <a:srgbClr val="FFFFFF"/>
                </a:solidFill>
                <a:latin typeface="Comic Sans MS" pitchFamily="66" charset="0"/>
              </a:rPr>
              <a:t>Solving Word Problems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3733800"/>
            <a:ext cx="7620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Comic Sans MS" pitchFamily="66" charset="0"/>
              </a:rPr>
              <a:t>Choose the easiest ratio(s) to use based on what information you are given in the problem.</a:t>
            </a:r>
          </a:p>
        </p:txBody>
      </p:sp>
    </p:spTree>
    <p:extLst>
      <p:ext uri="{BB962C8B-B14F-4D97-AF65-F5344CB8AC3E}">
        <p14:creationId xmlns:p14="http://schemas.microsoft.com/office/powerpoint/2010/main" val="22279374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  <a:latin typeface="Comic Sans MS" pitchFamily="66" charset="0"/>
              </a:rPr>
              <a:t>Draw a Picture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47800" y="1600200"/>
            <a:ext cx="6324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When solving math problems, it can be very helpful to draw a picture of the situation if none is given.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Here is an example.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343400" y="3062288"/>
            <a:ext cx="3429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304800" y="3676650"/>
            <a:ext cx="480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Find the missing sides and angles for Triangle FRY.  Given that angle Y is the right angle, YR = 68, and FR = 88.</a:t>
            </a: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grpSp>
        <p:nvGrpSpPr>
          <p:cNvPr id="128008" name="Group 8"/>
          <p:cNvGrpSpPr>
            <a:grpSpLocks/>
          </p:cNvGrpSpPr>
          <p:nvPr/>
        </p:nvGrpSpPr>
        <p:grpSpPr bwMode="auto">
          <a:xfrm>
            <a:off x="5105400" y="3733800"/>
            <a:ext cx="3717925" cy="2368550"/>
            <a:chOff x="3216" y="2352"/>
            <a:chExt cx="2342" cy="1492"/>
          </a:xfrm>
        </p:grpSpPr>
        <p:graphicFrame>
          <p:nvGraphicFramePr>
            <p:cNvPr id="33802" name="Object 9"/>
            <p:cNvGraphicFramePr>
              <a:graphicFrameLocks noChangeAspect="1"/>
            </p:cNvGraphicFramePr>
            <p:nvPr/>
          </p:nvGraphicFramePr>
          <p:xfrm>
            <a:off x="3498" y="2638"/>
            <a:ext cx="1719" cy="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Drawing" r:id="rId3" imgW="1677971" imgH="801278" progId="Presentations.Drawing.10">
                    <p:embed/>
                  </p:oleObj>
                </mc:Choice>
                <mc:Fallback>
                  <p:oleObj name="Drawing" r:id="rId3" imgW="1677971" imgH="801278" progId="Presentations.Drawing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8" y="2638"/>
                          <a:ext cx="1719" cy="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3" name="Object 10"/>
            <p:cNvGraphicFramePr>
              <a:graphicFrameLocks noChangeAspect="1"/>
            </p:cNvGraphicFramePr>
            <p:nvPr/>
          </p:nvGraphicFramePr>
          <p:xfrm>
            <a:off x="5223" y="3238"/>
            <a:ext cx="335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Drawing" r:id="rId5" imgW="369455" imgH="341745" progId="Presentations.Drawing.10">
                    <p:embed/>
                  </p:oleObj>
                </mc:Choice>
                <mc:Fallback>
                  <p:oleObj name="Drawing" r:id="rId5" imgW="369455" imgH="341745" progId="Presentations.Drawing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3" y="3238"/>
                          <a:ext cx="335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4" name="Object 11"/>
            <p:cNvGraphicFramePr>
              <a:graphicFrameLocks noChangeAspect="1"/>
            </p:cNvGraphicFramePr>
            <p:nvPr/>
          </p:nvGraphicFramePr>
          <p:xfrm>
            <a:off x="3360" y="3456"/>
            <a:ext cx="22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Drawing" r:id="rId7" imgW="230909" imgH="314036" progId="Presentations.Drawing.10">
                    <p:embed/>
                  </p:oleObj>
                </mc:Choice>
                <mc:Fallback>
                  <p:oleObj name="Drawing" r:id="rId7" imgW="230909" imgH="314036" progId="Presentations.Drawing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3456"/>
                          <a:ext cx="226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5" name="Object 12"/>
            <p:cNvGraphicFramePr>
              <a:graphicFrameLocks noChangeAspect="1"/>
            </p:cNvGraphicFramePr>
            <p:nvPr/>
          </p:nvGraphicFramePr>
          <p:xfrm>
            <a:off x="3434" y="2352"/>
            <a:ext cx="254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Drawing" r:id="rId9" imgW="116541" imgH="179294" progId="Presentations.Drawing.10">
                    <p:embed/>
                  </p:oleObj>
                </mc:Choice>
                <mc:Fallback>
                  <p:oleObj name="Drawing" r:id="rId9" imgW="116541" imgH="179294" progId="Presentations.Drawing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4" y="2352"/>
                          <a:ext cx="254" cy="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4969" y="3246"/>
              <a:ext cx="42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07" name="Text Box 14"/>
            <p:cNvSpPr txBox="1">
              <a:spLocks noChangeArrowheads="1"/>
            </p:cNvSpPr>
            <p:nvPr/>
          </p:nvSpPr>
          <p:spPr bwMode="auto">
            <a:xfrm>
              <a:off x="4240" y="3612"/>
              <a:ext cx="282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b="1" smtClean="0">
                  <a:solidFill>
                    <a:srgbClr val="000000"/>
                  </a:solidFill>
                  <a:latin typeface="Arial" charset="0"/>
                </a:rPr>
                <a:t>68</a:t>
              </a:r>
            </a:p>
          </p:txBody>
        </p:sp>
        <p:sp>
          <p:nvSpPr>
            <p:cNvPr id="33808" name="Text Box 15"/>
            <p:cNvSpPr txBox="1">
              <a:spLocks noChangeArrowheads="1"/>
            </p:cNvSpPr>
            <p:nvPr/>
          </p:nvSpPr>
          <p:spPr bwMode="auto">
            <a:xfrm>
              <a:off x="4320" y="278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b="1" smtClean="0">
                  <a:solidFill>
                    <a:srgbClr val="000000"/>
                  </a:solidFill>
                  <a:latin typeface="Arial" charset="0"/>
                </a:rPr>
                <a:t>88</a:t>
              </a:r>
            </a:p>
          </p:txBody>
        </p:sp>
        <p:sp>
          <p:nvSpPr>
            <p:cNvPr id="33809" name="Text Box 16"/>
            <p:cNvSpPr txBox="1">
              <a:spLocks noChangeArrowheads="1"/>
            </p:cNvSpPr>
            <p:nvPr/>
          </p:nvSpPr>
          <p:spPr bwMode="auto">
            <a:xfrm>
              <a:off x="3216" y="2946"/>
              <a:ext cx="282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b="1" smtClean="0">
                  <a:solidFill>
                    <a:srgbClr val="000000"/>
                  </a:solidFill>
                  <a:latin typeface="Arial" charset="0"/>
                </a:rPr>
                <a:t>r</a:t>
              </a:r>
            </a:p>
          </p:txBody>
        </p:sp>
      </p:grp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304800" y="4953000"/>
            <a:ext cx="426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The picture helps to visualize what we know and what we want to find!</a:t>
            </a:r>
          </a:p>
        </p:txBody>
      </p:sp>
    </p:spTree>
    <p:extLst>
      <p:ext uri="{BB962C8B-B14F-4D97-AF65-F5344CB8AC3E}">
        <p14:creationId xmlns:p14="http://schemas.microsoft.com/office/powerpoint/2010/main" val="51815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3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280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/>
      <p:bldP spid="128007" grpId="0"/>
      <p:bldP spid="128017" grpId="0"/>
      <p:bldP spid="1280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Depression and Elevation</a:t>
            </a:r>
          </a:p>
        </p:txBody>
      </p:sp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5181600" y="1985963"/>
            <a:ext cx="762000" cy="1976437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914400" y="2057400"/>
            <a:ext cx="6096000" cy="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7018638" y="1935162"/>
            <a:ext cx="1379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Century Gothic" pitchFamily="34" charset="0"/>
              </a:rPr>
              <a:t>horizontal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H="1">
            <a:off x="1524000" y="1905000"/>
            <a:ext cx="40386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 rot="20070299">
            <a:off x="1905000" y="2895600"/>
            <a:ext cx="160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entury Gothic" pitchFamily="34" charset="0"/>
              </a:rPr>
              <a:t>line of sight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H="1">
            <a:off x="838200" y="39624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7771" name="Arc 11"/>
          <p:cNvSpPr>
            <a:spLocks/>
          </p:cNvSpPr>
          <p:nvPr/>
        </p:nvSpPr>
        <p:spPr bwMode="auto">
          <a:xfrm rot="595161">
            <a:off x="2209800" y="3657600"/>
            <a:ext cx="2286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38"/>
              <a:gd name="T1" fmla="*/ 0 h 21600"/>
              <a:gd name="T2" fmla="*/ 21438 w 21438"/>
              <a:gd name="T3" fmla="*/ 18957 h 21600"/>
              <a:gd name="T4" fmla="*/ 0 w 214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8" h="21600" fill="none" extrusionOk="0">
                <a:moveTo>
                  <a:pt x="-1" y="0"/>
                </a:moveTo>
                <a:cubicBezTo>
                  <a:pt x="10907" y="0"/>
                  <a:pt x="20103" y="8131"/>
                  <a:pt x="21437" y="18957"/>
                </a:cubicBezTo>
              </a:path>
              <a:path w="21438" h="21600" stroke="0" extrusionOk="0">
                <a:moveTo>
                  <a:pt x="-1" y="0"/>
                </a:moveTo>
                <a:cubicBezTo>
                  <a:pt x="10907" y="0"/>
                  <a:pt x="20103" y="8131"/>
                  <a:pt x="21437" y="1895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7772" name="Arc 12"/>
          <p:cNvSpPr>
            <a:spLocks/>
          </p:cNvSpPr>
          <p:nvPr/>
        </p:nvSpPr>
        <p:spPr bwMode="auto">
          <a:xfrm rot="12440687">
            <a:off x="4267200" y="2133600"/>
            <a:ext cx="2286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38"/>
              <a:gd name="T1" fmla="*/ 0 h 21600"/>
              <a:gd name="T2" fmla="*/ 21438 w 21438"/>
              <a:gd name="T3" fmla="*/ 18957 h 21600"/>
              <a:gd name="T4" fmla="*/ 0 w 214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8" h="21600" fill="none" extrusionOk="0">
                <a:moveTo>
                  <a:pt x="-1" y="0"/>
                </a:moveTo>
                <a:cubicBezTo>
                  <a:pt x="10907" y="0"/>
                  <a:pt x="20103" y="8131"/>
                  <a:pt x="21437" y="18957"/>
                </a:cubicBezTo>
              </a:path>
              <a:path w="21438" h="21600" stroke="0" extrusionOk="0">
                <a:moveTo>
                  <a:pt x="-1" y="0"/>
                </a:moveTo>
                <a:cubicBezTo>
                  <a:pt x="10907" y="0"/>
                  <a:pt x="20103" y="8131"/>
                  <a:pt x="21437" y="1895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6798126" y="3703938"/>
            <a:ext cx="1379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entury Gothic" pitchFamily="34" charset="0"/>
              </a:rPr>
              <a:t>horizontal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819400" y="3433763"/>
            <a:ext cx="2914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angle of elevation</a:t>
            </a:r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762000" y="2133600"/>
            <a:ext cx="3124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angle of depression</a:t>
            </a: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 flipH="1">
            <a:off x="2438400" y="3657600"/>
            <a:ext cx="381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V="1">
            <a:off x="3810000" y="2362200"/>
            <a:ext cx="457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5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  <p:bldP spid="117766" grpId="0" animBg="1"/>
      <p:bldP spid="117768" grpId="0" animBg="1"/>
      <p:bldP spid="117770" grpId="0" animBg="1"/>
      <p:bldP spid="117771" grpId="0" animBg="1"/>
      <p:bldP spid="117772" grpId="0" animBg="1"/>
      <p:bldP spid="117774" grpId="0"/>
      <p:bldP spid="117775" grpId="0"/>
      <p:bldP spid="117776" grpId="0" animBg="1"/>
      <p:bldP spid="1177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bl00683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12096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295400" y="2590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876550" y="2921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33400" y="762000"/>
            <a:ext cx="786447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  <a:t>1. 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From a point 80m from the base of a tower, the angle of elevation is 28˚. How tall is the tower?</a:t>
            </a:r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1905000" y="3810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1905000" y="2209800"/>
            <a:ext cx="3657600" cy="1600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3048000" y="3886200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  <a:t>80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3962400" y="3352800"/>
            <a:ext cx="60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sz="2000" b="1" smtClean="0">
                <a:solidFill>
                  <a:srgbClr val="FF0000"/>
                </a:solidFill>
                <a:latin typeface="Comic Sans MS" pitchFamily="66" charset="0"/>
              </a:rPr>
              <a:t>˚</a:t>
            </a:r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1905000" y="2209800"/>
            <a:ext cx="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1965325" y="2740025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152400" y="4548188"/>
            <a:ext cx="894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Using the </a:t>
            </a: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28˚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angle as a reference, we know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opposite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adjacent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sides. 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533400" y="5181600"/>
            <a:ext cx="72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Use</a:t>
            </a:r>
            <a:endParaRPr lang="en-US" smtClean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886200" y="5233988"/>
            <a:ext cx="1377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tan 28˚ = </a:t>
            </a:r>
          </a:p>
        </p:txBody>
      </p:sp>
      <p:graphicFrame>
        <p:nvGraphicFramePr>
          <p:cNvPr id="109583" name="Object 15"/>
          <p:cNvGraphicFramePr>
            <a:graphicFrameLocks noChangeAspect="1"/>
          </p:cNvGraphicFramePr>
          <p:nvPr/>
        </p:nvGraphicFramePr>
        <p:xfrm>
          <a:off x="5257800" y="5105400"/>
          <a:ext cx="4714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6" imgW="304536" imgH="406048" progId="Equation.DSMT4">
                  <p:embed/>
                </p:oleObj>
              </mc:Choice>
              <mc:Fallback>
                <p:oleObj name="Equation" r:id="rId6" imgW="304536" imgH="40604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05400"/>
                        <a:ext cx="4714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84" name="Object 16"/>
          <p:cNvGraphicFramePr>
            <a:graphicFrameLocks noChangeAspect="1"/>
          </p:cNvGraphicFramePr>
          <p:nvPr/>
        </p:nvGraphicFramePr>
        <p:xfrm>
          <a:off x="1266825" y="5029200"/>
          <a:ext cx="5222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8" imgW="304536" imgH="444114" progId="Equation.DSMT4">
                  <p:embed/>
                </p:oleObj>
              </mc:Choice>
              <mc:Fallback>
                <p:oleObj name="Equation" r:id="rId8" imgW="304536" imgH="4441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5029200"/>
                        <a:ext cx="5222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85" name="AutoShape 17"/>
          <p:cNvSpPr>
            <a:spLocks noChangeArrowheads="1"/>
          </p:cNvSpPr>
          <p:nvPr/>
        </p:nvSpPr>
        <p:spPr bwMode="auto">
          <a:xfrm>
            <a:off x="1905000" y="53340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3886200" y="5767388"/>
            <a:ext cx="210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80 (tan 28˚) = x</a:t>
            </a:r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3962400" y="6229350"/>
            <a:ext cx="183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80 (.5317) = x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5943600" y="6224588"/>
            <a:ext cx="123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x 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≈  42.5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7315200" y="6224588"/>
            <a:ext cx="1574800" cy="40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About 43 m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2590800" y="5191125"/>
            <a:ext cx="642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66FF"/>
                </a:solidFill>
                <a:latin typeface="Comic Sans MS" pitchFamily="66" charset="0"/>
              </a:rPr>
              <a:t>tan</a:t>
            </a:r>
          </a:p>
        </p:txBody>
      </p:sp>
      <p:sp>
        <p:nvSpPr>
          <p:cNvPr id="109591" name="Rectangle 23"/>
          <p:cNvSpPr>
            <a:spLocks noChangeArrowheads="1"/>
          </p:cNvSpPr>
          <p:nvPr/>
        </p:nvSpPr>
        <p:spPr bwMode="auto">
          <a:xfrm>
            <a:off x="1933575" y="3559175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76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Motion origin="layout" path="M 0.0 0.0 L 0.25833 0.0 " pathEditMode="relative" ptsTypes="AA">
                                      <p:cBhvr>
                                        <p:cTn id="51" dur="2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833 0.0 " pathEditMode="relative" ptsTypes="AA">
                                      <p:cBhvr>
                                        <p:cTn id="53" dur="2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833 0.0 " pathEditMode="relative" ptsTypes="AA">
                                      <p:cBhvr>
                                        <p:cTn id="55" dur="2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833 0.0 " pathEditMode="relative" ptsTypes="AA">
                                      <p:cBhvr>
                                        <p:cTn id="57" dur="2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833 0.0 " pathEditMode="relative" ptsTypes="AA">
                                      <p:cBhvr>
                                        <p:cTn id="59" dur="20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833 0.0 " pathEditMode="relative" ptsTypes="AA">
                                      <p:cBhvr>
                                        <p:cTn id="61" dur="2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833 0.0 " pathEditMode="relative" ptsTypes="AA">
                                      <p:cBhvr>
                                        <p:cTn id="63" dur="2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9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9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73" grpId="0"/>
      <p:bldP spid="109574" grpId="0" animBg="1"/>
      <p:bldP spid="109574" grpId="1" animBg="1"/>
      <p:bldP spid="109575" grpId="0" animBg="1"/>
      <p:bldP spid="109575" grpId="1" animBg="1"/>
      <p:bldP spid="109576" grpId="0"/>
      <p:bldP spid="109576" grpId="1"/>
      <p:bldP spid="109577" grpId="0"/>
      <p:bldP spid="109577" grpId="1"/>
      <p:bldP spid="109578" grpId="0" animBg="1"/>
      <p:bldP spid="109578" grpId="1" animBg="1"/>
      <p:bldP spid="109579" grpId="0"/>
      <p:bldP spid="109579" grpId="1"/>
      <p:bldP spid="109580" grpId="0"/>
      <p:bldP spid="109581" grpId="0"/>
      <p:bldP spid="109582" grpId="0"/>
      <p:bldP spid="109585" grpId="0" animBg="1"/>
      <p:bldP spid="109588" grpId="0"/>
      <p:bldP spid="109589" grpId="0" animBg="1"/>
      <p:bldP spid="109590" grpId="0"/>
      <p:bldP spid="1095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295400" y="2590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7864475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Comic Sans MS" pitchFamily="66" charset="0"/>
              </a:rPr>
              <a:t>2. 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A ladder that is 20 ft is leaning against the side of a building. If the angle formed between the ladder and ground is 75˚, how far is the bottom of the ladder from the base of the building?</a:t>
            </a:r>
          </a:p>
        </p:txBody>
      </p:sp>
      <p:pic>
        <p:nvPicPr>
          <p:cNvPr id="111620" name="Picture 4" descr="pe02013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15113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1" name="Picture 5" descr="bd07418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1131888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2" name="AutoShape 6"/>
          <p:cNvSpPr>
            <a:spLocks noChangeArrowheads="1"/>
          </p:cNvSpPr>
          <p:nvPr/>
        </p:nvSpPr>
        <p:spPr bwMode="auto">
          <a:xfrm flipH="1">
            <a:off x="1219200" y="2057400"/>
            <a:ext cx="1295400" cy="21336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95800" y="2743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 rot="-3552502">
            <a:off x="4481512" y="3519488"/>
            <a:ext cx="109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66FF"/>
                </a:solidFill>
                <a:latin typeface="Comic Sans MS" pitchFamily="66" charset="0"/>
              </a:rPr>
              <a:t>ladder</a:t>
            </a: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 rot="5400000">
            <a:off x="6050757" y="3245643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66FF"/>
                </a:solidFill>
                <a:latin typeface="Comic Sans MS" pitchFamily="66" charset="0"/>
              </a:rPr>
              <a:t>building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5181600" y="27432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715000" y="41910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5334000" y="3733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75˚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-15875" y="4724400"/>
            <a:ext cx="9159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Using the </a:t>
            </a: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75˚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angle as a reference, we know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hypotenuse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adjacent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side. 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533400" y="5257800"/>
            <a:ext cx="72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Use</a:t>
            </a:r>
            <a:endParaRPr lang="en-US" smtClean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3886200" y="5310188"/>
            <a:ext cx="1382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cos 75˚ = </a:t>
            </a:r>
          </a:p>
        </p:txBody>
      </p:sp>
      <p:graphicFrame>
        <p:nvGraphicFramePr>
          <p:cNvPr id="111632" name="Object 16"/>
          <p:cNvGraphicFramePr>
            <a:graphicFrameLocks noChangeAspect="1"/>
          </p:cNvGraphicFramePr>
          <p:nvPr/>
        </p:nvGraphicFramePr>
        <p:xfrm>
          <a:off x="5257800" y="5181600"/>
          <a:ext cx="4714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7" imgW="304536" imgH="406048" progId="Equation.DSMT4">
                  <p:embed/>
                </p:oleObj>
              </mc:Choice>
              <mc:Fallback>
                <p:oleObj name="Equation" r:id="rId7" imgW="304536" imgH="40604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81600"/>
                        <a:ext cx="4714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1266825" y="5105400"/>
          <a:ext cx="5222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9" imgW="304536" imgH="444114" progId="Equation.DSMT4">
                  <p:embed/>
                </p:oleObj>
              </mc:Choice>
              <mc:Fallback>
                <p:oleObj name="Equation" r:id="rId9" imgW="304536" imgH="4441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5105400"/>
                        <a:ext cx="5222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34" name="AutoShape 18"/>
          <p:cNvSpPr>
            <a:spLocks noChangeArrowheads="1"/>
          </p:cNvSpPr>
          <p:nvPr/>
        </p:nvSpPr>
        <p:spPr bwMode="auto">
          <a:xfrm>
            <a:off x="1905000" y="54102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3886200" y="5843588"/>
            <a:ext cx="2106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20 (cos 75˚) = x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3962400" y="6305550"/>
            <a:ext cx="187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20 (.2588) = x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5943600" y="6300788"/>
            <a:ext cx="1076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x 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≈  5.2</a:t>
            </a:r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7315200" y="6300788"/>
            <a:ext cx="1533525" cy="40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About 5 ft.</a:t>
            </a: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2590800" y="5267325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66FF"/>
                </a:solidFill>
                <a:latin typeface="Comic Sans MS" pitchFamily="66" charset="0"/>
              </a:rPr>
              <a:t>cos</a:t>
            </a:r>
          </a:p>
        </p:txBody>
      </p:sp>
      <p:sp>
        <p:nvSpPr>
          <p:cNvPr id="111640" name="Rectangle 24"/>
          <p:cNvSpPr>
            <a:spLocks noChangeArrowheads="1"/>
          </p:cNvSpPr>
          <p:nvPr/>
        </p:nvSpPr>
        <p:spPr bwMode="auto">
          <a:xfrm>
            <a:off x="6172200" y="39624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26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42916 4.44444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111622" grpId="0" animBg="1"/>
      <p:bldP spid="111622" grpId="1" animBg="1"/>
      <p:bldP spid="111624" grpId="0"/>
      <p:bldP spid="111625" grpId="0"/>
      <p:bldP spid="111626" grpId="0"/>
      <p:bldP spid="111627" grpId="0"/>
      <p:bldP spid="111628" grpId="0"/>
      <p:bldP spid="111629" grpId="0"/>
      <p:bldP spid="111630" grpId="0"/>
      <p:bldP spid="111631" grpId="0"/>
      <p:bldP spid="111634" grpId="0" animBg="1"/>
      <p:bldP spid="111637" grpId="0"/>
      <p:bldP spid="111638" grpId="0" animBg="1"/>
      <p:bldP spid="111639" grpId="0"/>
      <p:bldP spid="1116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bd06221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10175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Picture 3" descr="bd06921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200"/>
            <a:ext cx="1371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914400" y="457200"/>
            <a:ext cx="670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3.   When the sun is 62˚ above the horizon, a building casts a shadow 18m long. How tall is the building?</a:t>
            </a:r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>
            <a:off x="3276600" y="3124200"/>
            <a:ext cx="3505200" cy="9144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276600" y="32766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114800" y="40386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18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4495800" y="4038600"/>
            <a:ext cx="1039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66CC"/>
                </a:solidFill>
                <a:latin typeface="Comic Sans MS" pitchFamily="66" charset="0"/>
              </a:rPr>
              <a:t>shadow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953000" y="36576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62˚</a:t>
            </a:r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 flipH="1" flipV="1">
            <a:off x="1905000" y="2743200"/>
            <a:ext cx="13716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-15875" y="4724400"/>
            <a:ext cx="881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Using the </a:t>
            </a: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62˚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angle as a reference, we know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opposite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sz="2000" u="sng" smtClean="0">
                <a:solidFill>
                  <a:srgbClr val="000000"/>
                </a:solidFill>
                <a:latin typeface="Comic Sans MS" pitchFamily="66" charset="0"/>
              </a:rPr>
              <a:t>adjacent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 side. 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533400" y="5257800"/>
            <a:ext cx="72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Comic Sans MS" pitchFamily="66" charset="0"/>
              </a:rPr>
              <a:t>Use</a:t>
            </a:r>
            <a:endParaRPr lang="en-US" smtClean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3886200" y="5310188"/>
            <a:ext cx="1377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tan 62˚ = </a:t>
            </a:r>
          </a:p>
        </p:txBody>
      </p:sp>
      <p:graphicFrame>
        <p:nvGraphicFramePr>
          <p:cNvPr id="113678" name="Object 14"/>
          <p:cNvGraphicFramePr>
            <a:graphicFrameLocks noChangeAspect="1"/>
          </p:cNvGraphicFramePr>
          <p:nvPr/>
        </p:nvGraphicFramePr>
        <p:xfrm>
          <a:off x="5286375" y="5181600"/>
          <a:ext cx="412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7" imgW="266469" imgH="406048" progId="Equation.DSMT4">
                  <p:embed/>
                </p:oleObj>
              </mc:Choice>
              <mc:Fallback>
                <p:oleObj name="Equation" r:id="rId7" imgW="266469" imgH="40604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5181600"/>
                        <a:ext cx="4127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9" name="Object 15"/>
          <p:cNvGraphicFramePr>
            <a:graphicFrameLocks noChangeAspect="1"/>
          </p:cNvGraphicFramePr>
          <p:nvPr/>
        </p:nvGraphicFramePr>
        <p:xfrm>
          <a:off x="1266825" y="5105400"/>
          <a:ext cx="5222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9" imgW="304536" imgH="444114" progId="Equation.DSMT4">
                  <p:embed/>
                </p:oleObj>
              </mc:Choice>
              <mc:Fallback>
                <p:oleObj name="Equation" r:id="rId9" imgW="304536" imgH="4441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5105400"/>
                        <a:ext cx="5222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80" name="AutoShape 16"/>
          <p:cNvSpPr>
            <a:spLocks noChangeArrowheads="1"/>
          </p:cNvSpPr>
          <p:nvPr/>
        </p:nvSpPr>
        <p:spPr bwMode="auto">
          <a:xfrm>
            <a:off x="1905000" y="54102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3886200" y="5843588"/>
            <a:ext cx="206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18 (tan 62˚) = x</a:t>
            </a:r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3962400" y="6305550"/>
            <a:ext cx="194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18 (1.8807) = x</a:t>
            </a: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5943600" y="6300788"/>
            <a:ext cx="123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x </a:t>
            </a:r>
            <a:r>
              <a:rPr lang="en-US" sz="200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≈  33.9</a:t>
            </a: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7315200" y="6300788"/>
            <a:ext cx="1574800" cy="40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mic Sans MS" pitchFamily="66" charset="0"/>
              </a:rPr>
              <a:t>About 34 m</a:t>
            </a:r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2590800" y="5267325"/>
            <a:ext cx="642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66FF"/>
                </a:solidFill>
                <a:latin typeface="Comic Sans MS" pitchFamily="66" charset="0"/>
              </a:rPr>
              <a:t>tan</a:t>
            </a:r>
          </a:p>
        </p:txBody>
      </p:sp>
      <p:sp>
        <p:nvSpPr>
          <p:cNvPr id="113686" name="Rectangle 22"/>
          <p:cNvSpPr>
            <a:spLocks noChangeArrowheads="1"/>
          </p:cNvSpPr>
          <p:nvPr/>
        </p:nvSpPr>
        <p:spPr bwMode="auto">
          <a:xfrm>
            <a:off x="3276600" y="38100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38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113669" grpId="0" animBg="1"/>
      <p:bldP spid="113670" grpId="0"/>
      <p:bldP spid="113671" grpId="0"/>
      <p:bldP spid="113672" grpId="0"/>
      <p:bldP spid="113673" grpId="0"/>
      <p:bldP spid="113674" grpId="0" animBg="1"/>
      <p:bldP spid="113675" grpId="0"/>
      <p:bldP spid="113676" grpId="0"/>
      <p:bldP spid="113677" grpId="0"/>
      <p:bldP spid="113680" grpId="0" animBg="1"/>
      <p:bldP spid="113683" grpId="0"/>
      <p:bldP spid="113684" grpId="0" animBg="1"/>
      <p:bldP spid="113685" grpId="0"/>
      <p:bldP spid="11368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2.xml><?xml version="1.0" encoding="utf-8"?>
<a:themeOverride xmlns:a="http://schemas.openxmlformats.org/drawingml/2006/main">
  <a:clrScheme name="1_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3.xml><?xml version="1.0" encoding="utf-8"?>
<a:themeOverride xmlns:a="http://schemas.openxmlformats.org/drawingml/2006/main">
  <a:clrScheme name="1_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4.xml><?xml version="1.0" encoding="utf-8"?>
<a:themeOverride xmlns:a="http://schemas.openxmlformats.org/drawingml/2006/main">
  <a:clrScheme name="1_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1_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6.xml><?xml version="1.0" encoding="utf-8"?>
<a:themeOverride xmlns:a="http://schemas.openxmlformats.org/drawingml/2006/main">
  <a:clrScheme name="1_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7.xml><?xml version="1.0" encoding="utf-8"?>
<a:themeOverride xmlns:a="http://schemas.openxmlformats.org/drawingml/2006/main">
  <a:clrScheme name="1_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8.xml><?xml version="1.0" encoding="utf-8"?>
<a:themeOverride xmlns:a="http://schemas.openxmlformats.org/drawingml/2006/main">
  <a:clrScheme name="1_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631</Words>
  <Application>Microsoft Office PowerPoint</Application>
  <PresentationFormat>On-screen Show (4:3)</PresentationFormat>
  <Paragraphs>113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Calibri</vt:lpstr>
      <vt:lpstr>Century Gothic</vt:lpstr>
      <vt:lpstr>Comic Sans MS</vt:lpstr>
      <vt:lpstr>Showcard Gothic</vt:lpstr>
      <vt:lpstr>Times New Roman</vt:lpstr>
      <vt:lpstr>Tw Cen MT</vt:lpstr>
      <vt:lpstr>Office Theme</vt:lpstr>
      <vt:lpstr>iRespondGraphMaster</vt:lpstr>
      <vt:lpstr>iRespondQuestionMaster</vt:lpstr>
      <vt:lpstr>1_Default Design</vt:lpstr>
      <vt:lpstr>5_Default Design</vt:lpstr>
      <vt:lpstr>Drawing</vt:lpstr>
      <vt:lpstr>Equation</vt:lpstr>
      <vt:lpstr>Warm up Find the missing side. Round to the nearest tenth</vt:lpstr>
      <vt:lpstr>Skills Check</vt:lpstr>
      <vt:lpstr>PowerPoint Presentation</vt:lpstr>
      <vt:lpstr>PowerPoint Presentation</vt:lpstr>
      <vt:lpstr>Draw a Picture</vt:lpstr>
      <vt:lpstr>Depression and Elevation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Classwork/Homework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and Elevation</dc:title>
  <dc:creator>install</dc:creator>
  <cp:lastModifiedBy>Allison Chapman</cp:lastModifiedBy>
  <cp:revision>51</cp:revision>
  <dcterms:created xsi:type="dcterms:W3CDTF">2011-02-15T14:27:13Z</dcterms:created>
  <dcterms:modified xsi:type="dcterms:W3CDTF">2016-10-06T11:34:03Z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