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16"/>
  </p:handoutMasterIdLst>
  <p:sldIdLst>
    <p:sldId id="355" r:id="rId4"/>
    <p:sldId id="294" r:id="rId5"/>
    <p:sldId id="295" r:id="rId6"/>
    <p:sldId id="296" r:id="rId7"/>
    <p:sldId id="297" r:id="rId8"/>
    <p:sldId id="320" r:id="rId9"/>
    <p:sldId id="318" r:id="rId10"/>
    <p:sldId id="319" r:id="rId11"/>
    <p:sldId id="356" r:id="rId12"/>
    <p:sldId id="357" r:id="rId13"/>
    <p:sldId id="358" r:id="rId14"/>
    <p:sldId id="30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FFCCCC"/>
    <a:srgbClr val="CCFFFF"/>
    <a:srgbClr val="990033"/>
    <a:srgbClr val="FFCC00"/>
    <a:srgbClr val="D6009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70" autoAdjust="0"/>
    <p:restoredTop sz="90929"/>
  </p:normalViewPr>
  <p:slideViewPr>
    <p:cSldViewPr>
      <p:cViewPr varScale="1">
        <p:scale>
          <a:sx n="73" d="100"/>
          <a:sy n="73" d="100"/>
        </p:scale>
        <p:origin x="16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D8EED1-F465-4A14-A848-4A50F1BF06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1E1E-0155-4C6E-99AF-1DB9D0351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67996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760BB6-EF06-4C56-8E18-BFBA331D3A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-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the area formulas for the following figures?</a:t>
            </a:r>
          </a:p>
          <a:p>
            <a:r>
              <a:rPr lang="en-US" dirty="0" smtClean="0"/>
              <a:t>Triangle</a:t>
            </a:r>
          </a:p>
          <a:p>
            <a:r>
              <a:rPr lang="en-US" dirty="0" smtClean="0"/>
              <a:t>Square</a:t>
            </a:r>
          </a:p>
          <a:p>
            <a:r>
              <a:rPr lang="en-US" dirty="0" smtClean="0"/>
              <a:t>Rectangle</a:t>
            </a:r>
          </a:p>
          <a:p>
            <a:r>
              <a:rPr lang="en-US" dirty="0" smtClean="0"/>
              <a:t>Circle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2639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Find the volume of the die shown.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743891"/>
            <a:ext cx="5267992" cy="4114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53000" y="5638800"/>
                <a:ext cx="3962400" cy="847733"/>
              </a:xfrm>
              <a:prstGeom prst="rect">
                <a:avLst/>
              </a:prstGeom>
              <a:solidFill>
                <a:srgbClr val="FFFF6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FF0000"/>
                    </a:solidFill>
                  </a:rPr>
                  <a:t>V = 1,728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638800"/>
                <a:ext cx="3962400" cy="847733"/>
              </a:xfrm>
              <a:prstGeom prst="rect">
                <a:avLst/>
              </a:prstGeom>
              <a:blipFill>
                <a:blip r:embed="rId3"/>
                <a:stretch>
                  <a:fillRect l="-7077" t="-13669" b="-38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77261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Find the volume of the soup </a:t>
            </a:r>
            <a:r>
              <a:rPr lang="en-US" dirty="0" smtClean="0">
                <a:solidFill>
                  <a:srgbClr val="FF0000"/>
                </a:solidFill>
              </a:rPr>
              <a:t>can.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Round to the nearest tenth.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057400"/>
            <a:ext cx="3493039" cy="4114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181600" y="5715000"/>
                <a:ext cx="3810000" cy="784767"/>
              </a:xfrm>
              <a:prstGeom prst="rect">
                <a:avLst/>
              </a:prstGeom>
              <a:solidFill>
                <a:srgbClr val="FFFF6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FF0000"/>
                    </a:solidFill>
                  </a:rPr>
                  <a:t>V = 24.5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𝒊𝒏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715000"/>
                <a:ext cx="3810000" cy="784767"/>
              </a:xfrm>
              <a:prstGeom prst="rect">
                <a:avLst/>
              </a:prstGeom>
              <a:blipFill>
                <a:blip r:embed="rId3"/>
                <a:stretch>
                  <a:fillRect l="-6400" t="-14063" b="-36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612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50000">
              <a:schemeClr val="bg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  <a:noFill/>
          <a:ln/>
        </p:spPr>
        <p:txBody>
          <a:bodyPr/>
          <a:lstStyle/>
          <a:p>
            <a:r>
              <a:rPr lang="en-US" sz="10000" b="1" dirty="0" smtClean="0">
                <a:latin typeface="Berlin Sans FB Demi" pitchFamily="34" charset="0"/>
              </a:rPr>
              <a:t>Homework</a:t>
            </a:r>
            <a:r>
              <a:rPr lang="en-US" sz="10000" b="1" dirty="0">
                <a:latin typeface="Berlin Sans FB Demi" pitchFamily="34" charset="0"/>
              </a:rPr>
              <a:t/>
            </a:r>
            <a:br>
              <a:rPr lang="en-US" sz="10000" b="1" dirty="0">
                <a:latin typeface="Berlin Sans FB Demi" pitchFamily="34" charset="0"/>
              </a:rPr>
            </a:br>
            <a:r>
              <a:rPr lang="en-US" sz="10000" b="1" dirty="0" smtClean="0">
                <a:latin typeface="Berlin Sans FB Demi" pitchFamily="34" charset="0"/>
              </a:rPr>
              <a:t>1 – 5 &amp; 1 – 6 </a:t>
            </a:r>
            <a:endParaRPr lang="en-US" sz="100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2286000" y="1828800"/>
            <a:ext cx="1828800" cy="3429000"/>
          </a:xfrm>
          <a:prstGeom prst="can">
            <a:avLst>
              <a:gd name="adj" fmla="val 46875"/>
            </a:avLst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4038600" y="2438400"/>
            <a:ext cx="2362200" cy="29718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8686800" cy="2514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 smtClean="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 Volume </a:t>
            </a:r>
            <a:endParaRPr lang="en-US" sz="3600" kern="10" spc="-360" dirty="0">
              <a:ln w="28575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latin typeface="Impact"/>
            </a:endParaRPr>
          </a:p>
          <a:p>
            <a:pPr algn="ctr"/>
            <a:r>
              <a:rPr lang="en-US" sz="3600" kern="10" spc="-360" dirty="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of Prisms and Cylinders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 rot="1944762">
            <a:off x="5029200" y="4495800"/>
            <a:ext cx="2039938" cy="1760538"/>
          </a:xfrm>
          <a:prstGeom prst="cube">
            <a:avLst>
              <a:gd name="adj" fmla="val 80324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 rot="16191024">
            <a:off x="1257300" y="3619500"/>
            <a:ext cx="1981200" cy="19050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 rot="5400000">
            <a:off x="3429000" y="4648200"/>
            <a:ext cx="1143000" cy="1447800"/>
          </a:xfrm>
          <a:prstGeom prst="can">
            <a:avLst>
              <a:gd name="adj" fmla="val 63333"/>
            </a:avLst>
          </a:prstGeom>
          <a:solidFill>
            <a:srgbClr val="80008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685800" y="5105400"/>
            <a:ext cx="2819400" cy="1066800"/>
          </a:xfrm>
          <a:prstGeom prst="can">
            <a:avLst>
              <a:gd name="adj" fmla="val 50000"/>
            </a:avLst>
          </a:prstGeom>
          <a:solidFill>
            <a:srgbClr val="FF66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 flipH="1">
            <a:off x="2286000" y="3581400"/>
            <a:ext cx="762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V="1">
            <a:off x="3048000" y="3581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3048000" y="12954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2895600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3505200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4114800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4724400" y="2971800"/>
            <a:ext cx="8382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2286000" y="1295400"/>
            <a:ext cx="3276600" cy="3048000"/>
          </a:xfrm>
          <a:prstGeom prst="cube">
            <a:avLst>
              <a:gd name="adj" fmla="val 25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1295400" y="914400"/>
            <a:ext cx="8382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 rot="3321463">
            <a:off x="2400300" y="876300"/>
            <a:ext cx="990600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57200" y="4953000"/>
            <a:ext cx="7467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omic Sans MS" pitchFamily="66" charset="0"/>
              </a:rPr>
              <a:t>VOLUME</a:t>
            </a:r>
            <a:r>
              <a:rPr lang="en-US" sz="3200" b="1">
                <a:latin typeface="Comic Sans MS" pitchFamily="66" charset="0"/>
              </a:rPr>
              <a:t> = the number of cubic                  units contained in its interior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096000" y="762000"/>
            <a:ext cx="2819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omic Sans MS" pitchFamily="66" charset="0"/>
              </a:rPr>
              <a:t>VOLUME </a:t>
            </a: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has cubic units</a:t>
            </a:r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Cm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, ft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, units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9" grpId="0" animBg="1"/>
      <p:bldP spid="44040" grpId="0" animBg="1"/>
      <p:bldP spid="440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304800" y="2895600"/>
            <a:ext cx="2743200" cy="26670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The volume of a cube is side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19200" y="30734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4 ft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38200" y="228600"/>
            <a:ext cx="74676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Volume = length•width•height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191000" y="2590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Volume = s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343400" y="3352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Volume = 4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343400" y="4114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Volume = 64 ft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38200" y="9144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In a CUBE they are all the same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  <p:bldP spid="45062" grpId="0" autoUpdateAnimBg="0"/>
      <p:bldP spid="45063" grpId="0" autoUpdateAnimBg="0"/>
      <p:bldP spid="45064" grpId="0" autoUpdateAnimBg="0"/>
      <p:bldP spid="4506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  <a:latin typeface="Berlin Sans FB Demi" pitchFamily="34" charset="0"/>
              </a:rPr>
              <a:t>When a prism is NOT a cube…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895600"/>
          </a:xfrm>
          <a:solidFill>
            <a:srgbClr val="FFFF00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Berlin Sans FB Demi" pitchFamily="34" charset="0"/>
              </a:rPr>
              <a:t>   </a:t>
            </a:r>
            <a:r>
              <a:rPr lang="en-US" sz="5000">
                <a:latin typeface="Berlin Sans FB Demi" pitchFamily="34" charset="0"/>
              </a:rPr>
              <a:t>B</a:t>
            </a:r>
            <a:r>
              <a:rPr lang="en-US">
                <a:latin typeface="Berlin Sans FB Demi" pitchFamily="34" charset="0"/>
              </a:rPr>
              <a:t> </a:t>
            </a:r>
            <a:r>
              <a:rPr lang="en-US" sz="4000">
                <a:latin typeface="Berlin Sans FB Demi" pitchFamily="34" charset="0"/>
              </a:rPr>
              <a:t>(area of the BASE)</a:t>
            </a:r>
          </a:p>
          <a:p>
            <a:pPr>
              <a:buFontTx/>
              <a:buNone/>
            </a:pPr>
            <a:r>
              <a:rPr lang="en-US" sz="4000">
                <a:latin typeface="Berlin Sans FB Demi" pitchFamily="34" charset="0"/>
              </a:rPr>
              <a:t>  The formula for B will depend on the shape of the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2209800"/>
          </a:xfrm>
        </p:spPr>
        <p:txBody>
          <a:bodyPr/>
          <a:lstStyle/>
          <a:p>
            <a:r>
              <a:rPr lang="en-US" sz="6800" b="1">
                <a:solidFill>
                  <a:srgbClr val="0000FF"/>
                </a:solidFill>
              </a:rPr>
              <a:t>Volume Formula for Prisms &amp; Cylinders</a:t>
            </a:r>
          </a:p>
        </p:txBody>
      </p:sp>
      <p:sp>
        <p:nvSpPr>
          <p:cNvPr id="71684" name="Rectangle 1028"/>
          <p:cNvSpPr>
            <a:spLocks noChangeArrowheads="1"/>
          </p:cNvSpPr>
          <p:nvPr/>
        </p:nvSpPr>
        <p:spPr bwMode="auto">
          <a:xfrm>
            <a:off x="1371600" y="2514600"/>
            <a:ext cx="5791200" cy="18288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8200" b="1">
                <a:solidFill>
                  <a:schemeClr val="tx2"/>
                </a:solidFill>
              </a:rPr>
              <a:t>V = Bh</a:t>
            </a:r>
            <a:endParaRPr lang="en-US" sz="8200" b="1">
              <a:solidFill>
                <a:schemeClr val="tx2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81000" y="121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  <a:latin typeface="Comic Sans MS" pitchFamily="66" charset="0"/>
              </a:rPr>
              <a:t>B = area of the BASE       h = HEIGHT</a:t>
            </a:r>
            <a:endParaRPr lang="en-US" sz="3200" b="1" baseline="3000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838200" y="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chemeClr val="tx2"/>
                </a:solidFill>
                <a:latin typeface="Comic Sans MS" pitchFamily="66" charset="0"/>
              </a:rPr>
              <a:t>Volume of a Prism</a:t>
            </a:r>
            <a:endParaRPr lang="en-US" sz="3200" b="1" u="sng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048000" y="5029200"/>
            <a:ext cx="4038600" cy="900113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tx2"/>
                </a:solidFill>
                <a:latin typeface="Comic Sans MS" pitchFamily="66" charset="0"/>
              </a:rPr>
              <a:t>V = 12 in</a:t>
            </a:r>
            <a:r>
              <a:rPr lang="en-US" sz="48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2336800" y="3073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 rot="9306351">
            <a:off x="152400" y="2514600"/>
            <a:ext cx="2057400" cy="10668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1905000" y="2133600"/>
            <a:ext cx="0" cy="1447800"/>
          </a:xfrm>
          <a:prstGeom prst="line">
            <a:avLst/>
          </a:prstGeom>
          <a:noFill/>
          <a:ln w="38100">
            <a:solidFill>
              <a:srgbClr val="FF99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1600200" y="3733800"/>
            <a:ext cx="1524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V="1">
            <a:off x="1752600" y="3886200"/>
            <a:ext cx="2286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81000" y="20574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4 in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209800" y="2209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3 in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2362200" y="3505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2 in</a:t>
            </a:r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1600200" y="2286000"/>
            <a:ext cx="1524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V="1">
            <a:off x="1752600" y="2438400"/>
            <a:ext cx="2286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3657600" y="546100"/>
          <a:ext cx="19177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0" name="Equation" r:id="rId3" imgW="482181" imgH="177646" progId="Equation.3">
                  <p:embed/>
                </p:oleObj>
              </mc:Choice>
              <mc:Fallback>
                <p:oleObj name="Equation" r:id="rId3" imgW="482181" imgH="177646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6100"/>
                        <a:ext cx="1917700" cy="7064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0" y="1752600"/>
            <a:ext cx="9220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3581400" y="1938338"/>
          <a:ext cx="54102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1" name="Equation" r:id="rId5" imgW="1472561" imgH="177723" progId="Equation.3">
                  <p:embed/>
                </p:oleObj>
              </mc:Choice>
              <mc:Fallback>
                <p:oleObj name="Equation" r:id="rId5" imgW="1472561" imgH="177723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38338"/>
                        <a:ext cx="5410200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3276600" y="2919413"/>
          <a:ext cx="5791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2" name="Equation" r:id="rId7" imgW="2005729" imgH="203112" progId="Equation.3">
                  <p:embed/>
                </p:oleObj>
              </mc:Choice>
              <mc:Fallback>
                <p:oleObj name="Equation" r:id="rId7" imgW="2005729" imgH="203112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19413"/>
                        <a:ext cx="57912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1" name="Object 19"/>
          <p:cNvGraphicFramePr>
            <a:graphicFrameLocks noChangeAspect="1"/>
          </p:cNvGraphicFramePr>
          <p:nvPr/>
        </p:nvGraphicFramePr>
        <p:xfrm>
          <a:off x="3276600" y="3689350"/>
          <a:ext cx="5181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3" name="Equation" r:id="rId9" imgW="888614" imgH="177723" progId="Equation.3">
                  <p:embed/>
                </p:oleObj>
              </mc:Choice>
              <mc:Fallback>
                <p:oleObj name="Equation" r:id="rId9" imgW="888614" imgH="177723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89350"/>
                        <a:ext cx="51816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2" name="Line 20"/>
          <p:cNvSpPr>
            <a:spLocks noChangeShapeType="1"/>
          </p:cNvSpPr>
          <p:nvPr/>
        </p:nvSpPr>
        <p:spPr bwMode="auto">
          <a:xfrm flipH="1">
            <a:off x="0" y="3581400"/>
            <a:ext cx="1905000" cy="838200"/>
          </a:xfrm>
          <a:prstGeom prst="line">
            <a:avLst/>
          </a:prstGeom>
          <a:noFill/>
          <a:ln w="38100">
            <a:solidFill>
              <a:srgbClr val="FF99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0" y="4441825"/>
            <a:ext cx="2362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1905000" y="21336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>
            <a:off x="1905000" y="3581400"/>
            <a:ext cx="457200" cy="990600"/>
          </a:xfrm>
          <a:prstGeom prst="line">
            <a:avLst/>
          </a:prstGeom>
          <a:noFill/>
          <a:ln w="38100">
            <a:solidFill>
              <a:srgbClr val="FF99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>
            <a:off x="0" y="2971800"/>
            <a:ext cx="2362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 flipH="1">
            <a:off x="0" y="2133600"/>
            <a:ext cx="1905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2362200" y="31242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>
            <a:off x="31750" y="2960688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838200" y="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chemeClr val="tx2"/>
                </a:solidFill>
                <a:latin typeface="Comic Sans MS" pitchFamily="66" charset="0"/>
              </a:rPr>
              <a:t>Volume of a Cylinder</a:t>
            </a:r>
            <a:endParaRPr lang="en-US" sz="3200" b="1" u="sng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152400" y="1828800"/>
            <a:ext cx="3190875" cy="2971800"/>
            <a:chOff x="144" y="1488"/>
            <a:chExt cx="2010" cy="1872"/>
          </a:xfrm>
          <a:solidFill>
            <a:schemeClr val="bg1"/>
          </a:solidFill>
        </p:grpSpPr>
        <p:sp>
          <p:nvSpPr>
            <p:cNvPr id="70660" name="AutoShape 4"/>
            <p:cNvSpPr>
              <a:spLocks noChangeArrowheads="1"/>
            </p:cNvSpPr>
            <p:nvPr/>
          </p:nvSpPr>
          <p:spPr bwMode="auto">
            <a:xfrm>
              <a:off x="144" y="1488"/>
              <a:ext cx="1392" cy="1872"/>
            </a:xfrm>
            <a:prstGeom prst="can">
              <a:avLst>
                <a:gd name="adj" fmla="val 33621"/>
              </a:avLst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1" name="Line 5"/>
            <p:cNvSpPr>
              <a:spLocks noChangeShapeType="1"/>
            </p:cNvSpPr>
            <p:nvPr/>
          </p:nvSpPr>
          <p:spPr bwMode="auto">
            <a:xfrm>
              <a:off x="816" y="1680"/>
              <a:ext cx="72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476" y="1545"/>
              <a:ext cx="586" cy="32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/>
                <a:t>7 cm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1584" y="2256"/>
              <a:ext cx="570" cy="32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5 cm</a:t>
              </a:r>
            </a:p>
          </p:txBody>
        </p:sp>
      </p:grp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3657600" y="3886200"/>
            <a:ext cx="4953000" cy="900113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tx2"/>
                </a:solidFill>
                <a:latin typeface="Comic Sans MS" pitchFamily="66" charset="0"/>
              </a:rPr>
              <a:t>V = 769.7 cm</a:t>
            </a:r>
            <a:r>
              <a:rPr lang="en-US" sz="48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0" y="1447800"/>
            <a:ext cx="9220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4724400" y="1401763"/>
          <a:ext cx="29718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20" name="Equation" r:id="rId3" imgW="583947" imgH="203112" progId="Equation.3">
                  <p:embed/>
                </p:oleObj>
              </mc:Choice>
              <mc:Fallback>
                <p:oleObj name="Equation" r:id="rId3" imgW="583947" imgH="203112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401763"/>
                        <a:ext cx="29718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4573588" y="2316163"/>
          <a:ext cx="39528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21" name="Equation" r:id="rId5" imgW="685800" imgH="203200" progId="Equation.3">
                  <p:embed/>
                </p:oleObj>
              </mc:Choice>
              <mc:Fallback>
                <p:oleObj name="Equation" r:id="rId5" imgW="685800" imgH="2032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2316163"/>
                        <a:ext cx="3952875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7010400" y="228600"/>
            <a:ext cx="198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Round to the nearest tenth.</a:t>
            </a:r>
          </a:p>
        </p:txBody>
      </p:sp>
      <p:graphicFrame>
        <p:nvGraphicFramePr>
          <p:cNvPr id="70669" name="Object 13"/>
          <p:cNvGraphicFramePr>
            <a:graphicFrameLocks noChangeAspect="1"/>
          </p:cNvGraphicFramePr>
          <p:nvPr/>
        </p:nvGraphicFramePr>
        <p:xfrm>
          <a:off x="3352800" y="533400"/>
          <a:ext cx="23622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22" name="Equation" r:id="rId7" imgW="482181" imgH="177646" progId="">
                  <p:embed/>
                </p:oleObj>
              </mc:Choice>
              <mc:Fallback>
                <p:oleObj name="Equation" r:id="rId7" imgW="482181" imgH="177646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33400"/>
                        <a:ext cx="2362200" cy="8699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Find the volume of the tent shown.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24000"/>
            <a:ext cx="5181600" cy="34565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86200" y="5638800"/>
                <a:ext cx="4953000" cy="942053"/>
              </a:xfrm>
              <a:prstGeom prst="rect">
                <a:avLst/>
              </a:prstGeom>
              <a:solidFill>
                <a:srgbClr val="FFFF6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rgbClr val="FF0000"/>
                    </a:solidFill>
                  </a:rPr>
                  <a:t>V = 1,200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𝒇𝒕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5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638800"/>
                <a:ext cx="4953000" cy="942053"/>
              </a:xfrm>
              <a:prstGeom prst="rect">
                <a:avLst/>
              </a:prstGeom>
              <a:blipFill>
                <a:blip r:embed="rId3"/>
                <a:stretch>
                  <a:fillRect l="-6650" t="-16129" b="-3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3149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189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Berlin Sans FB Demi</vt:lpstr>
      <vt:lpstr>Cambria Math</vt:lpstr>
      <vt:lpstr>Comic Sans MS</vt:lpstr>
      <vt:lpstr>Impact</vt:lpstr>
      <vt:lpstr>Symbol</vt:lpstr>
      <vt:lpstr>Times New Roman</vt:lpstr>
      <vt:lpstr>Default Design</vt:lpstr>
      <vt:lpstr>iRespondQuestionMaster</vt:lpstr>
      <vt:lpstr>iRespondGraphMaster</vt:lpstr>
      <vt:lpstr>Equation</vt:lpstr>
      <vt:lpstr>Warm - Up</vt:lpstr>
      <vt:lpstr>PowerPoint Presentation</vt:lpstr>
      <vt:lpstr>PowerPoint Presentation</vt:lpstr>
      <vt:lpstr>PowerPoint Presentation</vt:lpstr>
      <vt:lpstr>When a prism is NOT a cube…</vt:lpstr>
      <vt:lpstr>Volume Formula for Prisms &amp; Cylinders</vt:lpstr>
      <vt:lpstr>PowerPoint Presentation</vt:lpstr>
      <vt:lpstr>PowerPoint Presentation</vt:lpstr>
      <vt:lpstr>Find the volume of the tent shown. </vt:lpstr>
      <vt:lpstr> Find the volume of the die shown.</vt:lpstr>
      <vt:lpstr> Find the volume of the soup can. Round to the nearest tenth. </vt:lpstr>
      <vt:lpstr>Homework 1 – 5 &amp; 1 – 6 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cee13931</dc:creator>
  <cp:lastModifiedBy>Allison Chapman</cp:lastModifiedBy>
  <cp:revision>74</cp:revision>
  <dcterms:created xsi:type="dcterms:W3CDTF">2003-05-01T12:19:48Z</dcterms:created>
  <dcterms:modified xsi:type="dcterms:W3CDTF">2016-10-27T13:54:22Z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