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4"/>
  </p:handoutMasterIdLst>
  <p:sldIdLst>
    <p:sldId id="290" r:id="rId4"/>
    <p:sldId id="323" r:id="rId5"/>
    <p:sldId id="321" r:id="rId6"/>
    <p:sldId id="322" r:id="rId7"/>
    <p:sldId id="326" r:id="rId8"/>
    <p:sldId id="327" r:id="rId9"/>
    <p:sldId id="328" r:id="rId10"/>
    <p:sldId id="324" r:id="rId11"/>
    <p:sldId id="325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0000"/>
    <a:srgbClr val="FFFF66"/>
    <a:srgbClr val="CCFFFF"/>
    <a:srgbClr val="990033"/>
    <a:srgbClr val="FFCC00"/>
    <a:srgbClr val="D6009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0" autoAdjust="0"/>
    <p:restoredTop sz="90929"/>
  </p:normalViewPr>
  <p:slideViewPr>
    <p:cSldViewPr>
      <p:cViewPr varScale="1">
        <p:scale>
          <a:sx n="73" d="100"/>
          <a:sy n="73" d="100"/>
        </p:scale>
        <p:origin x="16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D8EED1-F465-4A14-A848-4A50F1BF06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0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91E1E-0155-4C6E-99AF-1DB9D0351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6799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DF601-1659-48C2-9AC9-8A4C260A7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460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9D428-D84C-413F-AD24-3DE00ADCB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9392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B09DD4-2BA4-4C65-A8C2-C4412BCB3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34646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C10B9E-A5DF-495D-BD04-00FD448D1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3269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7ECAF3-6D5D-4134-A5E4-A4A7319B7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4722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1CB3DC-B395-4CC0-8E1A-AD0F4A23B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9578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71000C-3C2D-4870-8D44-01C9D4EB3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139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EDD6E5-A2BC-4B2E-9EF9-4E18BADE1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543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885BB1-E0E0-4CC4-802E-A2F3AE8D2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2570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3CE8DC-8B8E-472F-B5D5-C20A446B4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825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9DD4-2BA4-4C65-A8C2-C4412BCB3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34646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CDF601-1659-48C2-9AC9-8A4C260A7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4606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59D428-D84C-413F-AD24-3DE00ADCB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9392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B09DD4-2BA4-4C65-A8C2-C4412BCB3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34646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C10B9E-A5DF-495D-BD04-00FD448D1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3269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7ECAF3-6D5D-4134-A5E4-A4A7319B7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4722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1CB3DC-B395-4CC0-8E1A-AD0F4A23B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9578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71000C-3C2D-4870-8D44-01C9D4EB3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139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EDD6E5-A2BC-4B2E-9EF9-4E18BADE1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543"/>
      </p:ext>
    </p:extLst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885BB1-E0E0-4CC4-802E-A2F3AE8D2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2570"/>
      </p:ext>
    </p:extLst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3CE8DC-8B8E-472F-B5D5-C20A446B4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8259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0B9E-A5DF-495D-BD04-00FD448D1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3269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CDF601-1659-48C2-9AC9-8A4C260A7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4606"/>
      </p:ext>
    </p:extLst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59D428-D84C-413F-AD24-3DE00ADCB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9392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CAF3-6D5D-4134-A5E4-A4A7319B7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4722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CB3DC-B395-4CC0-8E1A-AD0F4A23B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9578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1000C-3C2D-4870-8D44-01C9D4EB3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13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D6E5-A2BC-4B2E-9EF9-4E18BADE1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543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5BB1-E0E0-4CC4-802E-A2F3AE8D2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257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CE8DC-8B8E-472F-B5D5-C20A446B4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825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760BB6-EF06-4C56-8E18-BFBA331D3A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7724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Volume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of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Pyramids and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Cones</a:t>
            </a:r>
          </a:p>
        </p:txBody>
      </p:sp>
      <p:pic>
        <p:nvPicPr>
          <p:cNvPr id="38915" name="Picture 3" descr="fd0029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24384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029200"/>
          </a:xfrm>
          <a:noFill/>
          <a:ln/>
        </p:spPr>
        <p:txBody>
          <a:bodyPr/>
          <a:lstStyle/>
          <a:p>
            <a:r>
              <a:rPr lang="en-US" sz="12000" b="1" dirty="0" smtClean="0">
                <a:latin typeface="Berlin Sans FB Demi" pitchFamily="34" charset="0"/>
              </a:rPr>
              <a:t>Homework</a:t>
            </a:r>
            <a:r>
              <a:rPr lang="en-US" sz="12000" b="1" dirty="0">
                <a:latin typeface="Berlin Sans FB Demi" pitchFamily="34" charset="0"/>
              </a:rPr>
              <a:t/>
            </a:r>
            <a:br>
              <a:rPr lang="en-US" sz="12000" b="1" dirty="0">
                <a:latin typeface="Berlin Sans FB Demi" pitchFamily="34" charset="0"/>
              </a:rPr>
            </a:br>
            <a:r>
              <a:rPr lang="en-US" sz="12000" b="1" dirty="0">
                <a:latin typeface="Berlin Sans FB Demi" pitchFamily="34" charset="0"/>
              </a:rPr>
              <a:t>1</a:t>
            </a:r>
            <a:r>
              <a:rPr lang="en-US" sz="12000" b="1" dirty="0" smtClean="0">
                <a:latin typeface="Berlin Sans FB Demi" pitchFamily="34" charset="0"/>
              </a:rPr>
              <a:t> </a:t>
            </a:r>
            <a:r>
              <a:rPr lang="en-US" sz="12000" b="1" dirty="0">
                <a:latin typeface="Berlin Sans FB Demi" pitchFamily="34" charset="0"/>
              </a:rPr>
              <a:t>– </a:t>
            </a:r>
            <a:r>
              <a:rPr lang="en-US" sz="12000" b="1" dirty="0" smtClean="0">
                <a:latin typeface="Berlin Sans FB Demi" pitchFamily="34" charset="0"/>
              </a:rPr>
              <a:t>15</a:t>
            </a:r>
            <a:r>
              <a:rPr lang="en-US" sz="12000" b="1" dirty="0" smtClean="0">
                <a:latin typeface="Berlin Sans FB Demi" pitchFamily="34" charset="0"/>
              </a:rPr>
              <a:t/>
            </a:r>
            <a:br>
              <a:rPr lang="en-US" sz="12000" b="1" dirty="0" smtClean="0">
                <a:latin typeface="Berlin Sans FB Demi" pitchFamily="34" charset="0"/>
              </a:rPr>
            </a:br>
            <a:endParaRPr lang="en-US" sz="120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2133600"/>
          </a:xfrm>
        </p:spPr>
        <p:txBody>
          <a:bodyPr/>
          <a:lstStyle/>
          <a:p>
            <a:r>
              <a:rPr lang="en-US" sz="6800" b="1">
                <a:solidFill>
                  <a:srgbClr val="0000FF"/>
                </a:solidFill>
              </a:rPr>
              <a:t>Volume Formula for Cones &amp; Pyramids</a:t>
            </a:r>
          </a:p>
        </p:txBody>
      </p:sp>
      <p:sp>
        <p:nvSpPr>
          <p:cNvPr id="74755" name="Rectangle 1027"/>
          <p:cNvSpPr>
            <a:spLocks noChangeArrowheads="1"/>
          </p:cNvSpPr>
          <p:nvPr/>
        </p:nvSpPr>
        <p:spPr bwMode="auto">
          <a:xfrm>
            <a:off x="533400" y="2159000"/>
            <a:ext cx="7848600" cy="37338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8200" b="1">
              <a:solidFill>
                <a:schemeClr val="tx2"/>
              </a:solidFill>
              <a:sym typeface="Symbol" pitchFamily="18" charset="2"/>
            </a:endParaRPr>
          </a:p>
        </p:txBody>
      </p:sp>
      <p:graphicFrame>
        <p:nvGraphicFramePr>
          <p:cNvPr id="74756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1066800" y="2057400"/>
          <a:ext cx="60309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8" name="Equation" r:id="rId3" imgW="583947" imgH="393529" progId="">
                  <p:embed/>
                </p:oleObj>
              </mc:Choice>
              <mc:Fallback>
                <p:oleObj name="Equation" r:id="rId3" imgW="583947" imgH="393529" progId="">
                  <p:embed/>
                  <p:pic>
                    <p:nvPicPr>
                      <p:cNvPr id="0" name="Picture 10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6030913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76200" y="1066800"/>
            <a:ext cx="3810000" cy="3048000"/>
          </a:xfrm>
          <a:prstGeom prst="triangle">
            <a:avLst>
              <a:gd name="adj" fmla="val 66125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2590800" y="1066800"/>
            <a:ext cx="24384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1752600" y="28194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3886200" y="2819400"/>
            <a:ext cx="1143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76200" y="2819400"/>
            <a:ext cx="167640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V="1">
            <a:off x="1752600" y="1066800"/>
            <a:ext cx="838200" cy="1752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2590800" y="10668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>
            <a:off x="1066800" y="33528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357438" y="3124200"/>
            <a:ext cx="228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28600" y="1219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8 ft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838200" y="1524000"/>
            <a:ext cx="16764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1676400" y="4038600"/>
            <a:ext cx="1058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12 ft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4351338" y="3290888"/>
            <a:ext cx="1058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10 ft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76200" y="76200"/>
            <a:ext cx="3962400" cy="685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9900CC"/>
                </a:solidFill>
                <a:latin typeface="Comic Sans MS" pitchFamily="66" charset="0"/>
              </a:rPr>
              <a:t>Find the volume.</a:t>
            </a:r>
            <a:endParaRPr lang="en-US" sz="2800" b="1" baseline="30000">
              <a:solidFill>
                <a:srgbClr val="9900CC"/>
              </a:solidFill>
              <a:latin typeface="Comic Sans MS" pitchFamily="66" charset="0"/>
            </a:endParaRPr>
          </a:p>
        </p:txBody>
      </p:sp>
      <p:graphicFrame>
        <p:nvGraphicFramePr>
          <p:cNvPr id="72722" name="Object 18"/>
          <p:cNvGraphicFramePr>
            <a:graphicFrameLocks noChangeAspect="1"/>
          </p:cNvGraphicFramePr>
          <p:nvPr/>
        </p:nvGraphicFramePr>
        <p:xfrm>
          <a:off x="5737225" y="0"/>
          <a:ext cx="250507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5" name="Equation" r:id="rId3" imgW="672808" imgH="393529" progId="">
                  <p:embed/>
                </p:oleObj>
              </mc:Choice>
              <mc:Fallback>
                <p:oleObj name="Equation" r:id="rId3" imgW="672808" imgH="393529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0"/>
                        <a:ext cx="2505075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19"/>
          <p:cNvGraphicFramePr>
            <a:graphicFrameLocks noChangeAspect="1"/>
          </p:cNvGraphicFramePr>
          <p:nvPr/>
        </p:nvGraphicFramePr>
        <p:xfrm>
          <a:off x="4837113" y="1371600"/>
          <a:ext cx="4110037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6" name="ips Publishing Equation" r:id="rId5" imgW="1104900" imgH="393700" progId="Equation">
                  <p:embed/>
                </p:oleObj>
              </mc:Choice>
              <mc:Fallback>
                <p:oleObj name="ips Publishing Equation" r:id="rId5" imgW="1104900" imgH="393700" progId="Equation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371600"/>
                        <a:ext cx="4110037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4" name="Object 20"/>
          <p:cNvGraphicFramePr>
            <a:graphicFrameLocks noChangeAspect="1"/>
          </p:cNvGraphicFramePr>
          <p:nvPr/>
        </p:nvGraphicFramePr>
        <p:xfrm>
          <a:off x="5257800" y="2895600"/>
          <a:ext cx="3568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7" name="ips Publishing Equation" r:id="rId7" imgW="774364" imgH="190417" progId="Equation">
                  <p:embed/>
                </p:oleObj>
              </mc:Choice>
              <mc:Fallback>
                <p:oleObj name="ips Publishing Equation" r:id="rId7" imgW="774364" imgH="190417" progId="Equation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0"/>
                        <a:ext cx="3568700" cy="876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2"/>
          <p:cNvSpPr>
            <a:spLocks noChangeArrowheads="1"/>
          </p:cNvSpPr>
          <p:nvPr/>
        </p:nvSpPr>
        <p:spPr bwMode="auto">
          <a:xfrm>
            <a:off x="76200" y="3200400"/>
            <a:ext cx="3886200" cy="1295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 flipV="1">
            <a:off x="228600" y="990600"/>
            <a:ext cx="19050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133600" y="990600"/>
            <a:ext cx="18288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228600" y="3581400"/>
            <a:ext cx="1905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2133600" y="990600"/>
            <a:ext cx="0" cy="28194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3581400"/>
            <a:ext cx="90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2 cm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057400" y="2198688"/>
            <a:ext cx="1008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3 cm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>
                <a:latin typeface="Comic Sans MS" pitchFamily="66" charset="0"/>
              </a:rPr>
              <a:t>What is the volume of this cone?</a:t>
            </a:r>
          </a:p>
          <a:p>
            <a:r>
              <a:rPr lang="en-US" sz="2800" b="1">
                <a:latin typeface="Comic Sans MS" pitchFamily="66" charset="0"/>
              </a:rPr>
              <a:t>Round to the nearest tenth.</a:t>
            </a:r>
            <a:endParaRPr lang="en-US" sz="2800" b="1" baseline="30000">
              <a:latin typeface="Comic Sans MS" pitchFamily="66" charset="0"/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 rot="3225497">
            <a:off x="2502377" y="1791028"/>
            <a:ext cx="11817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3.6 </a:t>
            </a:r>
            <a:r>
              <a:rPr lang="en-US" sz="2800" b="1" dirty="0">
                <a:solidFill>
                  <a:schemeClr val="accent2"/>
                </a:solidFill>
              </a:rPr>
              <a:t>cm</a:t>
            </a:r>
          </a:p>
        </p:txBody>
      </p:sp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4800600" y="1676400"/>
          <a:ext cx="307022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7" name="Equation" r:id="rId3" imgW="825500" imgH="419100" progId="">
                  <p:embed/>
                </p:oleObj>
              </mc:Choice>
              <mc:Fallback>
                <p:oleObj name="Equation" r:id="rId3" imgW="825500" imgH="41910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76400"/>
                        <a:ext cx="3070225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4684713" y="3429000"/>
          <a:ext cx="31178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8" name="ips Publishing Equation" r:id="rId5" imgW="838200" imgH="419100" progId="Equation">
                  <p:embed/>
                </p:oleObj>
              </mc:Choice>
              <mc:Fallback>
                <p:oleObj name="ips Publishing Equation" r:id="rId5" imgW="838200" imgH="419100" progId="Equation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429000"/>
                        <a:ext cx="3117850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4114800" y="5029200"/>
          <a:ext cx="4611688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9" name="ips Publishing Equation" r:id="rId7" imgW="889000" imgH="190500" progId="Equation">
                  <p:embed/>
                </p:oleObj>
              </mc:Choice>
              <mc:Fallback>
                <p:oleObj name="ips Publishing Equation" r:id="rId7" imgW="889000" imgH="190500" progId="Equation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4611688" cy="9890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5486400" y="228600"/>
          <a:ext cx="250507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0" name="Equation" r:id="rId9" imgW="672808" imgH="393529" progId="">
                  <p:embed/>
                </p:oleObj>
              </mc:Choice>
              <mc:Fallback>
                <p:oleObj name="Equation" r:id="rId9" imgW="672808" imgH="393529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"/>
                        <a:ext cx="2505075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br>
              <a:rPr lang="en-US" dirty="0" smtClean="0"/>
            </a:br>
            <a:r>
              <a:rPr lang="en-US" dirty="0" smtClean="0"/>
              <a:t>Find the volume of the party hat!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057400"/>
            <a:ext cx="6067425" cy="407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098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Round to the tenths place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66800" y="5672435"/>
                <a:ext cx="3276600" cy="707886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V = 366.5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672435"/>
                <a:ext cx="3276600" cy="707886"/>
              </a:xfrm>
              <a:prstGeom prst="rect">
                <a:avLst/>
              </a:prstGeom>
              <a:blipFill>
                <a:blip r:embed="rId3"/>
                <a:stretch>
                  <a:fillRect l="-6506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6421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295400"/>
          </a:xfrm>
        </p:spPr>
        <p:txBody>
          <a:bodyPr/>
          <a:lstStyle/>
          <a:p>
            <a:pPr algn="l"/>
            <a:r>
              <a:rPr lang="en-US" sz="2800" dirty="0"/>
              <a:t>Find the volume of the pyramid.</a:t>
            </a:r>
            <a:br>
              <a:rPr lang="en-US" sz="2800" dirty="0"/>
            </a:br>
            <a:r>
              <a:rPr lang="en-US" sz="2800" dirty="0" smtClean="0"/>
              <a:t>This </a:t>
            </a:r>
            <a:r>
              <a:rPr lang="en-US" sz="2800" dirty="0"/>
              <a:t>is a glass pyramid at </a:t>
            </a:r>
            <a:r>
              <a:rPr lang="en-US" sz="2800" dirty="0" smtClean="0"/>
              <a:t>the </a:t>
            </a:r>
            <a:r>
              <a:rPr lang="en-US" sz="2800" dirty="0"/>
              <a:t>Louvre Museum in Paris, </a:t>
            </a:r>
            <a:r>
              <a:rPr lang="en-US" sz="2800" dirty="0" smtClean="0"/>
              <a:t>France. </a:t>
            </a:r>
            <a:r>
              <a:rPr lang="en-US" sz="2800" b="1" i="1" dirty="0" smtClean="0">
                <a:solidFill>
                  <a:srgbClr val="FF0000"/>
                </a:solidFill>
              </a:rPr>
              <a:t>What </a:t>
            </a:r>
            <a:r>
              <a:rPr lang="en-US" sz="2800" b="1" i="1" dirty="0">
                <a:solidFill>
                  <a:srgbClr val="FF0000"/>
                </a:solidFill>
              </a:rPr>
              <a:t>famous painting is housed here?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673259"/>
            <a:ext cx="5165219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482634"/>
            <a:ext cx="4543425" cy="1190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939959"/>
            <a:ext cx="301766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3222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Mona Lisa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Leonardo </a:t>
            </a:r>
            <a:r>
              <a:rPr lang="en-US" b="1" dirty="0">
                <a:solidFill>
                  <a:srgbClr val="FF0000"/>
                </a:solidFill>
              </a:rPr>
              <a:t>da Vinci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925" y="1676508"/>
            <a:ext cx="3486150" cy="51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612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Backwards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4400" b="1" i="1" dirty="0" smtClean="0">
                    <a:solidFill>
                      <a:srgbClr val="FF0000"/>
                    </a:solidFill>
                  </a:rPr>
                  <a:t>Find the height </a:t>
                </a:r>
                <a:r>
                  <a:rPr lang="en-US" sz="4400" dirty="0" smtClean="0"/>
                  <a:t>of a cone with a volume of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/>
                  <a:t>and a radius of 4 ft. </a:t>
                </a: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2" t="-2815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5198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Backwards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4400" b="1" i="1" dirty="0" smtClean="0">
                    <a:solidFill>
                      <a:srgbClr val="FF0000"/>
                    </a:solidFill>
                  </a:rPr>
                  <a:t>Find the radius </a:t>
                </a:r>
                <a:r>
                  <a:rPr lang="en-US" sz="4400" dirty="0" smtClean="0"/>
                  <a:t>of a cone with a volume of 175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/>
                  <a:t>and a height of 21cm. </a:t>
                </a: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2" t="-2815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328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88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Berlin Sans FB Demi</vt:lpstr>
      <vt:lpstr>Cambria Math</vt:lpstr>
      <vt:lpstr>Comic Sans MS</vt:lpstr>
      <vt:lpstr>Impact</vt:lpstr>
      <vt:lpstr>Symbol</vt:lpstr>
      <vt:lpstr>Times New Roman</vt:lpstr>
      <vt:lpstr>Default Design</vt:lpstr>
      <vt:lpstr>iRespondQuestionMaster</vt:lpstr>
      <vt:lpstr>iRespondGraphMaster</vt:lpstr>
      <vt:lpstr>Equation</vt:lpstr>
      <vt:lpstr>ips Publishing Equation</vt:lpstr>
      <vt:lpstr>PowerPoint Presentation</vt:lpstr>
      <vt:lpstr>Volume Formula for Cones &amp; Pyramids</vt:lpstr>
      <vt:lpstr>PowerPoint Presentation</vt:lpstr>
      <vt:lpstr>PowerPoint Presentation</vt:lpstr>
      <vt:lpstr>You Try! Find the volume of the party hat!</vt:lpstr>
      <vt:lpstr>Find the volume of the pyramid. This is a glass pyramid at the Louvre Museum in Paris, France. What famous painting is housed here? </vt:lpstr>
      <vt:lpstr>Mona Lisa  Leonardo da Vinci </vt:lpstr>
      <vt:lpstr>Working Backwards</vt:lpstr>
      <vt:lpstr>Working Backwards</vt:lpstr>
      <vt:lpstr>Homework 1 – 15 </vt:lpstr>
    </vt:vector>
  </TitlesOfParts>
  <Company>MCEACHERN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cee13931</dc:creator>
  <cp:lastModifiedBy>Allison Chapman</cp:lastModifiedBy>
  <cp:revision>74</cp:revision>
  <dcterms:created xsi:type="dcterms:W3CDTF">2003-05-01T12:19:48Z</dcterms:created>
  <dcterms:modified xsi:type="dcterms:W3CDTF">2016-10-31T14:42:03Z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