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08" r:id="rId4"/>
  </p:sldMasterIdLst>
  <p:handoutMasterIdLst>
    <p:handoutMasterId r:id="rId21"/>
  </p:handoutMasterIdLst>
  <p:sldIdLst>
    <p:sldId id="345" r:id="rId5"/>
    <p:sldId id="343" r:id="rId6"/>
    <p:sldId id="276" r:id="rId7"/>
    <p:sldId id="342" r:id="rId8"/>
    <p:sldId id="332" r:id="rId9"/>
    <p:sldId id="331" r:id="rId10"/>
    <p:sldId id="338" r:id="rId11"/>
    <p:sldId id="339" r:id="rId12"/>
    <p:sldId id="340" r:id="rId13"/>
    <p:sldId id="341" r:id="rId14"/>
    <p:sldId id="333" r:id="rId15"/>
    <p:sldId id="334" r:id="rId16"/>
    <p:sldId id="335" r:id="rId17"/>
    <p:sldId id="336" r:id="rId18"/>
    <p:sldId id="337" r:id="rId19"/>
    <p:sldId id="31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FFCCCC"/>
    <a:srgbClr val="CCFFFF"/>
    <a:srgbClr val="990033"/>
    <a:srgbClr val="FFCC00"/>
    <a:srgbClr val="D6009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70" autoAdjust="0"/>
    <p:restoredTop sz="90929"/>
  </p:normalViewPr>
  <p:slideViewPr>
    <p:cSldViewPr>
      <p:cViewPr varScale="1">
        <p:scale>
          <a:sx n="73" d="100"/>
          <a:sy n="73" d="100"/>
        </p:scale>
        <p:origin x="16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16.wmf"/><Relationship Id="rId4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D8EED1-F465-4A14-A848-4A50F1BF06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0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91E1E-0155-4C6E-99AF-1DB9D0351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67996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F184F-A41C-492B-85FF-1ED46AF5B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146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4FEFA-7622-455B-B59F-244EBD0931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839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42A56-8020-48B8-BC21-9829CA2E8D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28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CA727-7BD8-4515-B4EC-C89E5A5424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001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9C52F-9410-416F-887A-033F864F4F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35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FAAA5-9F2F-4BD1-88C4-D9EBA03179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733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4EB8B-4B29-492D-84D4-FABAE9B66D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997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2206-65E7-42C4-BB44-445101D3C0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2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F2EFF-2020-40C9-B28D-B86E89E8AE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3455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3EBF2-2EB6-49D7-9F1F-A0CECCDF54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887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F0850-6418-4008-B7F2-D28E5296CB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73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760BB6-EF06-4C56-8E18-BFBA331D3A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E91B94-DCE3-4FC1-B46A-BB83C83D5297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38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5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5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5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5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Warm - Up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57200" y="4229100"/>
          <a:ext cx="4447131" cy="166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0" name="Equation" r:id="rId3" imgW="1218960" imgH="457200" progId="Equation.DSMT4">
                  <p:embed/>
                </p:oleObj>
              </mc:Choice>
              <mc:Fallback>
                <p:oleObj name="Equation" r:id="rId3" imgW="1218960" imgH="4572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29100"/>
                        <a:ext cx="4447131" cy="16652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28600" y="1295400"/>
            <a:ext cx="85344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Find the volume of the pyramid.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389" name="Picture 29" descr="http://s3.amazonaws.com/chegg.media.images/board/416/416451cc-67c7-460d-89e1-f3f11b5b3f10-origina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52700"/>
            <a:ext cx="392112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48044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Oval 2"/>
          <p:cNvSpPr>
            <a:spLocks noChangeArrowheads="1"/>
          </p:cNvSpPr>
          <p:nvPr/>
        </p:nvSpPr>
        <p:spPr bwMode="auto">
          <a:xfrm>
            <a:off x="533400" y="2438400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525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chemeClr val="accent2"/>
                </a:solidFill>
                <a:latin typeface="Century Gothic" pitchFamily="34" charset="0"/>
              </a:rPr>
              <a:t>Volume of a Sphere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76200" y="914400"/>
            <a:ext cx="8763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A sphere is inside a cube. The cube has a volume of 27 cm</a:t>
            </a:r>
            <a:r>
              <a:rPr lang="en-US" sz="3200" b="1" baseline="30000">
                <a:latin typeface="Century Gothic" pitchFamily="34" charset="0"/>
              </a:rPr>
              <a:t>3</a:t>
            </a:r>
            <a:r>
              <a:rPr lang="en-US" sz="3200" b="1">
                <a:latin typeface="Century Gothic" pitchFamily="34" charset="0"/>
              </a:rPr>
              <a:t>. 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C3300"/>
                </a:solidFill>
                <a:latin typeface="Century Gothic" pitchFamily="34" charset="0"/>
              </a:rPr>
              <a:t>Find volume of the sphere.  Round to the nearest hundredths.</a:t>
            </a:r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099208"/>
              </p:ext>
            </p:extLst>
          </p:nvPr>
        </p:nvGraphicFramePr>
        <p:xfrm>
          <a:off x="1358900" y="3175000"/>
          <a:ext cx="45370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2" name="Equation" r:id="rId3" imgW="1104840" imgH="457200" progId="">
                  <p:embed/>
                </p:oleObj>
              </mc:Choice>
              <mc:Fallback>
                <p:oleObj name="Equation" r:id="rId3" imgW="1104840" imgH="4572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3175000"/>
                        <a:ext cx="4537075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993438"/>
              </p:ext>
            </p:extLst>
          </p:nvPr>
        </p:nvGraphicFramePr>
        <p:xfrm>
          <a:off x="1066800" y="5187950"/>
          <a:ext cx="6494471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3" name="Equation" r:id="rId5" imgW="965200" imgH="203200" progId="">
                  <p:embed/>
                </p:oleObj>
              </mc:Choice>
              <mc:Fallback>
                <p:oleObj name="Equation" r:id="rId5" imgW="965200" imgH="2032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87950"/>
                        <a:ext cx="6494471" cy="13652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4710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371600" y="2514600"/>
            <a:ext cx="5867400" cy="2819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8200" b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600200"/>
          </a:xfrm>
        </p:spPr>
        <p:txBody>
          <a:bodyPr/>
          <a:lstStyle/>
          <a:p>
            <a:pPr eaLnBrk="1" hangingPunct="1"/>
            <a:r>
              <a:rPr lang="en-US" sz="6800" b="1" smtClean="0">
                <a:solidFill>
                  <a:srgbClr val="0000FF"/>
                </a:solidFill>
              </a:rPr>
              <a:t>Surface Area of a Sphere</a:t>
            </a:r>
          </a:p>
        </p:txBody>
      </p:sp>
      <p:graphicFrame>
        <p:nvGraphicFramePr>
          <p:cNvPr id="307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371600" y="2819400"/>
          <a:ext cx="6019800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2" name="Equation" r:id="rId3" imgW="660113" imgH="203112" progId="">
                  <p:embed/>
                </p:oleObj>
              </mc:Choice>
              <mc:Fallback>
                <p:oleObj name="Equation" r:id="rId3" imgW="660113" imgH="203112" progId="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6019800" cy="185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6511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2" descr="sph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066800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Oval 3"/>
          <p:cNvSpPr>
            <a:spLocks noChangeArrowheads="1"/>
          </p:cNvSpPr>
          <p:nvPr/>
        </p:nvSpPr>
        <p:spPr bwMode="auto">
          <a:xfrm>
            <a:off x="1458913" y="2416175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103" name="Oval 4"/>
          <p:cNvSpPr>
            <a:spLocks noChangeArrowheads="1"/>
          </p:cNvSpPr>
          <p:nvPr/>
        </p:nvSpPr>
        <p:spPr bwMode="auto">
          <a:xfrm>
            <a:off x="2895600" y="2743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>
            <a:off x="3048000" y="2895600"/>
            <a:ext cx="1524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105" name="Text Box 6"/>
          <p:cNvSpPr txBox="1">
            <a:spLocks noChangeArrowheads="1"/>
          </p:cNvSpPr>
          <p:nvPr/>
        </p:nvSpPr>
        <p:spPr bwMode="auto">
          <a:xfrm>
            <a:off x="3048000" y="24384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+mn-lt"/>
              </a:rPr>
              <a:t>8 in</a:t>
            </a:r>
          </a:p>
        </p:txBody>
      </p:sp>
      <p:sp>
        <p:nvSpPr>
          <p:cNvPr id="4106" name="Text Box 7"/>
          <p:cNvSpPr txBox="1">
            <a:spLocks noChangeArrowheads="1"/>
          </p:cNvSpPr>
          <p:nvPr/>
        </p:nvSpPr>
        <p:spPr bwMode="auto">
          <a:xfrm>
            <a:off x="76200" y="152400"/>
            <a:ext cx="5638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n-lt"/>
              </a:rPr>
              <a:t>Surface Area of a Sphere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+mn-lt"/>
              </a:rPr>
              <a:t>(round to the nearest hundredths)</a:t>
            </a:r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364668"/>
              </p:ext>
            </p:extLst>
          </p:nvPr>
        </p:nvGraphicFramePr>
        <p:xfrm>
          <a:off x="5343525" y="457200"/>
          <a:ext cx="35814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2" name="ips Publishing Equation" r:id="rId4" imgW="685800" imgH="203200" progId="Equation">
                  <p:embed/>
                </p:oleObj>
              </mc:Choice>
              <mc:Fallback>
                <p:oleObj name="ips Publishing Equation" r:id="rId4" imgW="685800" imgH="203200" progId="Equation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457200"/>
                        <a:ext cx="35814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526944"/>
              </p:ext>
            </p:extLst>
          </p:nvPr>
        </p:nvGraphicFramePr>
        <p:xfrm>
          <a:off x="5343525" y="1600200"/>
          <a:ext cx="36480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3" name="ips Publishing Equation" r:id="rId6" imgW="698197" imgH="203112" progId="Equation">
                  <p:embed/>
                </p:oleObj>
              </mc:Choice>
              <mc:Fallback>
                <p:oleObj name="ips Publishing Equation" r:id="rId6" imgW="698197" imgH="203112" progId="Equation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600200"/>
                        <a:ext cx="364807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688841"/>
              </p:ext>
            </p:extLst>
          </p:nvPr>
        </p:nvGraphicFramePr>
        <p:xfrm>
          <a:off x="1745540" y="4495800"/>
          <a:ext cx="6847598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4" name="ips Publishing Equation" r:id="rId8" imgW="1002865" imgH="190417" progId="Equation">
                  <p:embed/>
                </p:oleObj>
              </mc:Choice>
              <mc:Fallback>
                <p:oleObj name="ips Publishing Equation" r:id="rId8" imgW="1002865" imgH="190417" progId="Equation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5540" y="4495800"/>
                        <a:ext cx="6847598" cy="129857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3486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2" descr="sph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066800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Oval 3"/>
          <p:cNvSpPr>
            <a:spLocks noChangeArrowheads="1"/>
          </p:cNvSpPr>
          <p:nvPr/>
        </p:nvSpPr>
        <p:spPr bwMode="auto">
          <a:xfrm>
            <a:off x="1458913" y="2416175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27" name="Oval 4"/>
          <p:cNvSpPr>
            <a:spLocks noChangeArrowheads="1"/>
          </p:cNvSpPr>
          <p:nvPr/>
        </p:nvSpPr>
        <p:spPr bwMode="auto">
          <a:xfrm>
            <a:off x="2895600" y="2743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1447800" y="2895600"/>
            <a:ext cx="3124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2514600" y="2286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+mj-lt"/>
              </a:rPr>
              <a:t>10 cm</a:t>
            </a:r>
          </a:p>
        </p:txBody>
      </p:sp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76200" y="152400"/>
            <a:ext cx="5638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j-lt"/>
              </a:rPr>
              <a:t>Surface Area of a Sphere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+mj-lt"/>
              </a:rPr>
              <a:t>(round to the nearest hundredths)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189818"/>
              </p:ext>
            </p:extLst>
          </p:nvPr>
        </p:nvGraphicFramePr>
        <p:xfrm>
          <a:off x="5453063" y="457200"/>
          <a:ext cx="35814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6" name="ips Publishing Equation" r:id="rId4" imgW="685800" imgH="203200" progId="Equation">
                  <p:embed/>
                </p:oleObj>
              </mc:Choice>
              <mc:Fallback>
                <p:oleObj name="ips Publishing Equation" r:id="rId4" imgW="685800" imgH="203200" progId="Equation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063" y="457200"/>
                        <a:ext cx="35814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00774"/>
              </p:ext>
            </p:extLst>
          </p:nvPr>
        </p:nvGraphicFramePr>
        <p:xfrm>
          <a:off x="5484813" y="1600200"/>
          <a:ext cx="358298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7" name="ips Publishing Equation" r:id="rId6" imgW="685800" imgH="203200" progId="Equation">
                  <p:embed/>
                </p:oleObj>
              </mc:Choice>
              <mc:Fallback>
                <p:oleObj name="ips Publishing Equation" r:id="rId6" imgW="685800" imgH="203200" progId="Equation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1600200"/>
                        <a:ext cx="3582987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076991"/>
              </p:ext>
            </p:extLst>
          </p:nvPr>
        </p:nvGraphicFramePr>
        <p:xfrm>
          <a:off x="1262656" y="4610100"/>
          <a:ext cx="7405094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8" name="ips Publishing Equation" r:id="rId8" imgW="1054100" imgH="190500" progId="Equation">
                  <p:embed/>
                </p:oleObj>
              </mc:Choice>
              <mc:Fallback>
                <p:oleObj name="ips Publishing Equation" r:id="rId8" imgW="1054100" imgH="190500" progId="Equation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656" y="4610100"/>
                        <a:ext cx="7405094" cy="133667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527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2" descr="sph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" y="1676400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Oval 3"/>
          <p:cNvSpPr>
            <a:spLocks noChangeArrowheads="1"/>
          </p:cNvSpPr>
          <p:nvPr/>
        </p:nvSpPr>
        <p:spPr bwMode="auto">
          <a:xfrm>
            <a:off x="201613" y="3025775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152" name="Oval 4"/>
          <p:cNvSpPr>
            <a:spLocks noChangeArrowheads="1"/>
          </p:cNvSpPr>
          <p:nvPr/>
        </p:nvSpPr>
        <p:spPr bwMode="auto">
          <a:xfrm>
            <a:off x="1638300" y="33528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990600" y="39624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+mj-lt"/>
              </a:rPr>
              <a:t>25 in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0" y="0"/>
            <a:ext cx="9067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j-lt"/>
              </a:rPr>
              <a:t>The circumference of a great circle of a sphere is 25 inches.  Find the surface area of the sphere.  </a:t>
            </a:r>
            <a:r>
              <a:rPr lang="en-US" sz="2400" b="1">
                <a:solidFill>
                  <a:schemeClr val="accent2"/>
                </a:solidFill>
                <a:latin typeface="+mj-lt"/>
              </a:rPr>
              <a:t>(Round to the nearest tenths.)</a:t>
            </a:r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601178"/>
              </p:ext>
            </p:extLst>
          </p:nvPr>
        </p:nvGraphicFramePr>
        <p:xfrm>
          <a:off x="4610100" y="2286000"/>
          <a:ext cx="289560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8" name="Equation" r:id="rId4" imgW="939600" imgH="406080" progId="">
                  <p:embed/>
                </p:oleObj>
              </mc:Choice>
              <mc:Fallback>
                <p:oleObj name="Equation" r:id="rId4" imgW="939600" imgH="4060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2286000"/>
                        <a:ext cx="2895600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009366"/>
              </p:ext>
            </p:extLst>
          </p:nvPr>
        </p:nvGraphicFramePr>
        <p:xfrm>
          <a:off x="4756150" y="3814763"/>
          <a:ext cx="2830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9" name="Equation" r:id="rId6" imgW="1104840" imgH="482400" progId="">
                  <p:embed/>
                </p:oleObj>
              </mc:Choice>
              <mc:Fallback>
                <p:oleObj name="Equation" r:id="rId6" imgW="1104840" imgH="4824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3814763"/>
                        <a:ext cx="2830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681318"/>
              </p:ext>
            </p:extLst>
          </p:nvPr>
        </p:nvGraphicFramePr>
        <p:xfrm>
          <a:off x="4572000" y="1524000"/>
          <a:ext cx="311785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0" name="Worksheet Builder Equation" r:id="rId8" imgW="596641" imgH="165028" progId="Equation">
                  <p:embed/>
                </p:oleObj>
              </mc:Choice>
              <mc:Fallback>
                <p:oleObj name="Worksheet Builder Equation" r:id="rId8" imgW="596641" imgH="165028" progId="Equation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24000"/>
                        <a:ext cx="311785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085498"/>
              </p:ext>
            </p:extLst>
          </p:nvPr>
        </p:nvGraphicFramePr>
        <p:xfrm>
          <a:off x="1656522" y="5181600"/>
          <a:ext cx="7058853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1" name="Equation" r:id="rId10" imgW="926698" imgH="203112" progId="">
                  <p:embed/>
                </p:oleObj>
              </mc:Choice>
              <mc:Fallback>
                <p:oleObj name="Equation" r:id="rId10" imgW="926698" imgH="203112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522" y="5181600"/>
                        <a:ext cx="7058853" cy="15462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2011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dirty="0" smtClean="0"/>
              <a:t>  A sphere is inscribed in a cube of volume 27 cubic meters.  What is the surface area of the sphere?  Give an exact answer and an answer rounded to the nearest hundredth.</a:t>
            </a:r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3733800" y="3200400"/>
          <a:ext cx="35814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2" name="ips Publishing Equation" r:id="rId3" imgW="685800" imgH="203200" progId="Equation">
                  <p:embed/>
                </p:oleObj>
              </mc:Choice>
              <mc:Fallback>
                <p:oleObj name="ips Publishing Equation" r:id="rId3" imgW="685800" imgH="203200" progId="Equation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200400"/>
                        <a:ext cx="35814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944241"/>
              </p:ext>
            </p:extLst>
          </p:nvPr>
        </p:nvGraphicFramePr>
        <p:xfrm>
          <a:off x="3713163" y="4322763"/>
          <a:ext cx="38512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3" name="Equation" r:id="rId5" imgW="1015920" imgH="291960" progId="">
                  <p:embed/>
                </p:oleObj>
              </mc:Choice>
              <mc:Fallback>
                <p:oleObj name="Equation" r:id="rId5" imgW="1015920" imgH="2919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163" y="4322763"/>
                        <a:ext cx="385127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2133600" y="5867400"/>
          <a:ext cx="33528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4" name="Equation" r:id="rId7" imgW="748975" imgH="203112" progId="">
                  <p:embed/>
                </p:oleObj>
              </mc:Choice>
              <mc:Fallback>
                <p:oleObj name="Equation" r:id="rId7" imgW="748975" imgH="203112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867400"/>
                        <a:ext cx="3352800" cy="9080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ube 6"/>
          <p:cNvSpPr/>
          <p:nvPr/>
        </p:nvSpPr>
        <p:spPr>
          <a:xfrm>
            <a:off x="514350" y="4591050"/>
            <a:ext cx="1600200" cy="1676400"/>
          </a:xfrm>
          <a:prstGeom prst="cube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5486400" y="5867400"/>
          <a:ext cx="33178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5" name="Equation" r:id="rId9" imgW="736600" imgH="203200" progId="">
                  <p:embed/>
                </p:oleObj>
              </mc:Choice>
              <mc:Fallback>
                <p:oleObj name="Equation" r:id="rId9" imgW="736600" imgH="2032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867400"/>
                        <a:ext cx="3317875" cy="9144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145972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2"/>
          <p:cNvSpPr>
            <a:spLocks noChangeArrowheads="1" noChangeShapeType="1" noTextEdit="1"/>
          </p:cNvSpPr>
          <p:nvPr/>
        </p:nvSpPr>
        <p:spPr bwMode="auto">
          <a:xfrm>
            <a:off x="1066800" y="152400"/>
            <a:ext cx="6781800" cy="3505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Homework</a:t>
            </a:r>
          </a:p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Worksheet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103.67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718.38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128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88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𝑓𝑡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235.62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𝑦𝑑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168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𝑦𝑑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880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 startAt="8"/>
                </a:pPr>
                <a:r>
                  <a:rPr lang="en-US" dirty="0" smtClean="0"/>
                  <a:t>2199.11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en-US" dirty="0" smtClean="0"/>
                  <a:t>6.28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en-US" dirty="0" smtClean="0"/>
                  <a:t>90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𝑓𝑡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en-US" dirty="0" smtClean="0"/>
                  <a:t>3,319,691.02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𝑔𝑎𝑙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en-US" dirty="0" smtClean="0"/>
                  <a:t>2.2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en-US" dirty="0" smtClean="0"/>
                  <a:t>22.92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en-US" dirty="0" smtClean="0"/>
                  <a:t>3.39 in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880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895721"/>
      </p:ext>
    </p:extLst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phe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228600" y="457200"/>
            <a:ext cx="8382000" cy="548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Surface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Area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and Volume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of Spheres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524000"/>
          </a:xfrm>
          <a:solidFill>
            <a:schemeClr val="bg1"/>
          </a:solidFill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2 Types of Answers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505200" cy="44958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Rounded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Type the Pi button on your calculator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Toggle your answer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Do NOT write Pi in your answer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505200" cy="44958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</a:rPr>
              <a:t>Exact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Pi will be in your answer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8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1371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>
                <a:solidFill>
                  <a:srgbClr val="990033"/>
                </a:solidFill>
                <a:latin typeface="+mj-lt"/>
              </a:rPr>
              <a:t>Look at the cross section formed when you cut a sphere in half.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43000" y="2133600"/>
            <a:ext cx="7239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>
                <a:latin typeface="+mj-lt"/>
              </a:rPr>
              <a:t>What shape is it?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3048000"/>
            <a:ext cx="9144000" cy="13716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 b="1">
                <a:latin typeface="+mj-lt"/>
              </a:rPr>
              <a:t>A circle!!!  This is called the </a:t>
            </a:r>
            <a:r>
              <a:rPr lang="en-US" sz="4200" b="1">
                <a:solidFill>
                  <a:schemeClr val="accent2"/>
                </a:solidFill>
                <a:latin typeface="+mj-lt"/>
              </a:rPr>
              <a:t>GREAT CIRCLE</a:t>
            </a:r>
            <a:r>
              <a:rPr lang="en-US" sz="4200" b="1">
                <a:latin typeface="+mj-lt"/>
              </a:rPr>
              <a:t> of the sphere.</a:t>
            </a:r>
          </a:p>
        </p:txBody>
      </p:sp>
    </p:spTree>
    <p:extLst>
      <p:ext uri="{BB962C8B-B14F-4D97-AF65-F5344CB8AC3E}">
        <p14:creationId xmlns:p14="http://schemas.microsoft.com/office/powerpoint/2010/main" val="465782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p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066800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295400" y="2971800"/>
            <a:ext cx="62484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+mn-lt"/>
              </a:rPr>
              <a:t>If you cut a sphere right down the middle you would create two congruent halves called HEMISPHERES.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990600" y="457200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+mn-lt"/>
              </a:rPr>
              <a:t>You can think of the globe.  The equator cuts the earth into the northern and southern hemisphere.</a:t>
            </a:r>
          </a:p>
        </p:txBody>
      </p:sp>
      <p:pic>
        <p:nvPicPr>
          <p:cNvPr id="22534" name="Picture 6" descr="an_earth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5601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371600" y="2514600"/>
            <a:ext cx="5867400" cy="2819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8200" b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600200"/>
          </a:xfrm>
        </p:spPr>
        <p:txBody>
          <a:bodyPr/>
          <a:lstStyle/>
          <a:p>
            <a:pPr eaLnBrk="1" hangingPunct="1"/>
            <a:r>
              <a:rPr lang="en-US" sz="6800" b="1" smtClean="0">
                <a:solidFill>
                  <a:srgbClr val="0000FF"/>
                </a:solidFill>
              </a:rPr>
              <a:t>Volume of a Sphere</a:t>
            </a:r>
          </a:p>
        </p:txBody>
      </p:sp>
      <p:graphicFrame>
        <p:nvGraphicFramePr>
          <p:cNvPr id="819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014538" y="2514600"/>
          <a:ext cx="4614862" cy="286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2" name="Equation" r:id="rId3" imgW="634725" imgH="393529" progId="">
                  <p:embed/>
                </p:oleObj>
              </mc:Choice>
              <mc:Fallback>
                <p:oleObj name="Equation" r:id="rId3" imgW="634725" imgH="393529" progId="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2514600"/>
                        <a:ext cx="4614862" cy="286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685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2" descr="sph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85900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Oval 3"/>
          <p:cNvSpPr>
            <a:spLocks noChangeArrowheads="1"/>
          </p:cNvSpPr>
          <p:nvPr/>
        </p:nvSpPr>
        <p:spPr bwMode="auto">
          <a:xfrm>
            <a:off x="609600" y="2857500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>
            <a:off x="2209800" y="3314700"/>
            <a:ext cx="1524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2286000" y="2652713"/>
            <a:ext cx="19812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>
                <a:solidFill>
                  <a:schemeClr val="bg1"/>
                </a:solidFill>
                <a:latin typeface="+mj-lt"/>
              </a:rPr>
              <a:t>2 cm</a:t>
            </a: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381000" y="228600"/>
            <a:ext cx="754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j-lt"/>
              </a:rPr>
              <a:t>Volume of a Sphere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j-lt"/>
              </a:rPr>
              <a:t>(round to the nearest hundredths)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43443"/>
              </p:ext>
            </p:extLst>
          </p:nvPr>
        </p:nvGraphicFramePr>
        <p:xfrm>
          <a:off x="5410200" y="1676400"/>
          <a:ext cx="2593975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32" name="Equation" r:id="rId4" imgW="634725" imgH="393529" progId="">
                  <p:embed/>
                </p:oleObj>
              </mc:Choice>
              <mc:Fallback>
                <p:oleObj name="Equation" r:id="rId4" imgW="634725" imgH="3935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676400"/>
                        <a:ext cx="2593975" cy="160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Oval 4"/>
          <p:cNvSpPr>
            <a:spLocks noChangeArrowheads="1"/>
          </p:cNvSpPr>
          <p:nvPr/>
        </p:nvSpPr>
        <p:spPr bwMode="auto">
          <a:xfrm>
            <a:off x="2057400" y="320675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24213"/>
              </p:ext>
            </p:extLst>
          </p:nvPr>
        </p:nvGraphicFramePr>
        <p:xfrm>
          <a:off x="2971800" y="5334000"/>
          <a:ext cx="5821363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33" name="Equation" r:id="rId6" imgW="952087" imgH="203112" progId="">
                  <p:embed/>
                </p:oleObj>
              </mc:Choice>
              <mc:Fallback>
                <p:oleObj name="Equation" r:id="rId6" imgW="952087" imgH="203112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334000"/>
                        <a:ext cx="5821363" cy="12414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030426"/>
              </p:ext>
            </p:extLst>
          </p:nvPr>
        </p:nvGraphicFramePr>
        <p:xfrm>
          <a:off x="4724400" y="3352800"/>
          <a:ext cx="3216275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34" name="Equation" r:id="rId8" imgW="787400" imgH="431800" progId="">
                  <p:embed/>
                </p:oleObj>
              </mc:Choice>
              <mc:Fallback>
                <p:oleObj name="Equation" r:id="rId8" imgW="787400" imgH="4318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352800"/>
                        <a:ext cx="3216275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664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2" descr="sph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14500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Oval 3"/>
          <p:cNvSpPr>
            <a:spLocks noChangeArrowheads="1"/>
          </p:cNvSpPr>
          <p:nvPr/>
        </p:nvSpPr>
        <p:spPr bwMode="auto">
          <a:xfrm>
            <a:off x="533400" y="3086100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247" name="Line 5"/>
          <p:cNvSpPr>
            <a:spLocks noChangeShapeType="1"/>
          </p:cNvSpPr>
          <p:nvPr/>
        </p:nvSpPr>
        <p:spPr bwMode="auto">
          <a:xfrm>
            <a:off x="533400" y="3543300"/>
            <a:ext cx="3124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1905000" y="28575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+mj-lt"/>
              </a:rPr>
              <a:t>10 cm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618641"/>
              </p:ext>
            </p:extLst>
          </p:nvPr>
        </p:nvGraphicFramePr>
        <p:xfrm>
          <a:off x="5181600" y="1447800"/>
          <a:ext cx="2593975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6" name="Equation" r:id="rId4" imgW="634725" imgH="393529" progId="">
                  <p:embed/>
                </p:oleObj>
              </mc:Choice>
              <mc:Fallback>
                <p:oleObj name="Equation" r:id="rId4" imgW="634725" imgH="3935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2593975" cy="160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Oval 4"/>
          <p:cNvSpPr>
            <a:spLocks noChangeArrowheads="1"/>
          </p:cNvSpPr>
          <p:nvPr/>
        </p:nvSpPr>
        <p:spPr bwMode="auto">
          <a:xfrm>
            <a:off x="1981200" y="343535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381000" y="228600"/>
            <a:ext cx="754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j-lt"/>
              </a:rPr>
              <a:t>Volume of a Sphere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j-lt"/>
              </a:rPr>
              <a:t>(round to the nearest hundredths)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596541"/>
              </p:ext>
            </p:extLst>
          </p:nvPr>
        </p:nvGraphicFramePr>
        <p:xfrm>
          <a:off x="2038204" y="5257800"/>
          <a:ext cx="6920059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7" name="Equation" r:id="rId6" imgW="1066337" imgH="203112" progId="">
                  <p:embed/>
                </p:oleObj>
              </mc:Choice>
              <mc:Fallback>
                <p:oleObj name="Equation" r:id="rId6" imgW="1066337" imgH="203112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204" y="5257800"/>
                        <a:ext cx="6920059" cy="13176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783412"/>
              </p:ext>
            </p:extLst>
          </p:nvPr>
        </p:nvGraphicFramePr>
        <p:xfrm>
          <a:off x="4724400" y="3352800"/>
          <a:ext cx="3216275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8" name="Equation" r:id="rId8" imgW="787400" imgH="431800" progId="">
                  <p:embed/>
                </p:oleObj>
              </mc:Choice>
              <mc:Fallback>
                <p:oleObj name="Equation" r:id="rId8" imgW="787400" imgH="4318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352800"/>
                        <a:ext cx="3216275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6551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281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Arial</vt:lpstr>
      <vt:lpstr>Arial Black</vt:lpstr>
      <vt:lpstr>Cambria Math</vt:lpstr>
      <vt:lpstr>Century Gothic</vt:lpstr>
      <vt:lpstr>Impact</vt:lpstr>
      <vt:lpstr>Symbol</vt:lpstr>
      <vt:lpstr>Times New Roman</vt:lpstr>
      <vt:lpstr>Default Design</vt:lpstr>
      <vt:lpstr>iRespondQuestionMaster</vt:lpstr>
      <vt:lpstr>iRespondGraphMaster</vt:lpstr>
      <vt:lpstr>3_Default Design</vt:lpstr>
      <vt:lpstr>Equation</vt:lpstr>
      <vt:lpstr>ips Publishing Equation</vt:lpstr>
      <vt:lpstr>Worksheet Builder Equation</vt:lpstr>
      <vt:lpstr>Warm - Up</vt:lpstr>
      <vt:lpstr>Homework Answers</vt:lpstr>
      <vt:lpstr>PowerPoint Presentation</vt:lpstr>
      <vt:lpstr>2 Types of Answers</vt:lpstr>
      <vt:lpstr>PowerPoint Presentation</vt:lpstr>
      <vt:lpstr>PowerPoint Presentation</vt:lpstr>
      <vt:lpstr>Volume of a Sphere</vt:lpstr>
      <vt:lpstr>PowerPoint Presentation</vt:lpstr>
      <vt:lpstr>PowerPoint Presentation</vt:lpstr>
      <vt:lpstr>PowerPoint Presentation</vt:lpstr>
      <vt:lpstr>Surface Area of a Sphere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cee13931</dc:creator>
  <cp:lastModifiedBy>Allison Chapman</cp:lastModifiedBy>
  <cp:revision>71</cp:revision>
  <dcterms:created xsi:type="dcterms:W3CDTF">2003-05-01T12:19:48Z</dcterms:created>
  <dcterms:modified xsi:type="dcterms:W3CDTF">2016-11-03T12:49:07Z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