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  <p:sldMasterId id="2147483676" r:id="rId3"/>
  </p:sldMasterIdLst>
  <p:notesMasterIdLst>
    <p:notesMasterId r:id="rId24"/>
  </p:notesMasterIdLst>
  <p:handoutMasterIdLst>
    <p:handoutMasterId r:id="rId25"/>
  </p:handoutMasterIdLst>
  <p:sldIdLst>
    <p:sldId id="260" r:id="rId4"/>
    <p:sldId id="257" r:id="rId5"/>
    <p:sldId id="262" r:id="rId6"/>
    <p:sldId id="269" r:id="rId7"/>
    <p:sldId id="279" r:id="rId8"/>
    <p:sldId id="335" r:id="rId9"/>
    <p:sldId id="336" r:id="rId10"/>
    <p:sldId id="274" r:id="rId11"/>
    <p:sldId id="286" r:id="rId12"/>
    <p:sldId id="288" r:id="rId13"/>
    <p:sldId id="337" r:id="rId14"/>
    <p:sldId id="291" r:id="rId15"/>
    <p:sldId id="338" r:id="rId16"/>
    <p:sldId id="339" r:id="rId17"/>
    <p:sldId id="277" r:id="rId18"/>
    <p:sldId id="302" r:id="rId19"/>
    <p:sldId id="340" r:id="rId20"/>
    <p:sldId id="334" r:id="rId21"/>
    <p:sldId id="341" r:id="rId22"/>
    <p:sldId id="342" r:id="rId23"/>
  </p:sldIdLst>
  <p:sldSz cx="9144000" cy="6858000" type="screen4x3"/>
  <p:notesSz cx="6858000" cy="9199563"/>
  <p:custDataLst>
    <p:tags r:id="rId26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624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9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CC0099"/>
    <a:srgbClr val="00FF00"/>
    <a:srgbClr val="3333FF"/>
    <a:srgbClr val="FF0000"/>
    <a:srgbClr val="006699"/>
    <a:srgbClr val="660033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66" autoAdjust="0"/>
    <p:restoredTop sz="93637" autoAdjust="0"/>
  </p:normalViewPr>
  <p:slideViewPr>
    <p:cSldViewPr>
      <p:cViewPr varScale="1">
        <p:scale>
          <a:sx n="68" d="100"/>
          <a:sy n="68" d="100"/>
        </p:scale>
        <p:origin x="1362" y="78"/>
      </p:cViewPr>
      <p:guideLst>
        <p:guide orient="horz" pos="2160"/>
        <p:guide orient="horz" pos="624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1992" y="-90"/>
      </p:cViewPr>
      <p:guideLst>
        <p:guide orient="horz" pos="289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gs" Target="tags/tag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E72E329-7148-49B6-82B6-07A017062280}" type="datetimeFigureOut">
              <a:rPr lang="en-US"/>
              <a:pPr>
                <a:defRPr/>
              </a:pPr>
              <a:t>2/8/2017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37600"/>
            <a:ext cx="2971800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37600"/>
            <a:ext cx="2971800" cy="4603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FE88889-B7C6-4424-88A5-65A622D56B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0300" y="690563"/>
            <a:ext cx="4597400" cy="34496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70388"/>
            <a:ext cx="5486400" cy="413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7600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737600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99E889D-0177-4365-AD63-6772DCF5E8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277035-1ADB-465E-B329-6F5E657F66D4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20F26AB-3C6E-452A-ADEE-302697A53BB9}" type="slidenum">
              <a:rPr lang="en-US" altLang="en-US" smtClean="0"/>
              <a:pPr>
                <a:spcBef>
                  <a:spcPct val="0"/>
                </a:spcBef>
              </a:pPr>
              <a:t>13</a:t>
            </a:fld>
            <a:endParaRPr lang="en-US" alt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F009282-C324-4E74-A8D7-D35469B80DD3}" type="slidenum">
              <a:rPr lang="en-US" altLang="en-US" smtClean="0"/>
              <a:pPr>
                <a:spcBef>
                  <a:spcPct val="0"/>
                </a:spcBef>
              </a:pPr>
              <a:t>15</a:t>
            </a:fld>
            <a:endParaRPr lang="en-US" alt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48A4D88-E900-4C76-A518-E3A86C2F376E}" type="slidenum">
              <a:rPr lang="en-US" altLang="en-US" smtClean="0"/>
              <a:pPr>
                <a:spcBef>
                  <a:spcPct val="0"/>
                </a:spcBef>
              </a:pPr>
              <a:t>16</a:t>
            </a:fld>
            <a:endParaRPr lang="en-US" alt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4AEE8BA-A362-4FB9-94F4-A1285AB782EA}" type="slidenum">
              <a:rPr lang="en-US" altLang="en-US" smtClean="0"/>
              <a:pPr>
                <a:spcBef>
                  <a:spcPct val="0"/>
                </a:spcBef>
              </a:pPr>
              <a:t>17</a:t>
            </a:fld>
            <a:endParaRPr lang="en-US" alt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C5C642C-D64C-49F1-B75A-1F1D23248275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CB80583-2594-44C7-ABF5-7D5558F1DC95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01B6AED-8045-416E-960D-A37377B984D2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E8ADB39-4C6C-4F6D-A062-C3DDD98ABCA9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1179A2D-41C0-495B-B5C1-1424758A0B48}" type="slidenum">
              <a:rPr lang="en-US" altLang="en-US" smtClean="0"/>
              <a:pPr>
                <a:spcBef>
                  <a:spcPct val="0"/>
                </a:spcBef>
              </a:pPr>
              <a:t>8</a:t>
            </a:fld>
            <a:endParaRPr lang="en-US" alt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1209A0E-F437-4EA9-8708-BD8CE6AB1EAC}" type="slidenum">
              <a:rPr lang="en-US" altLang="en-US" smtClean="0"/>
              <a:pPr>
                <a:spcBef>
                  <a:spcPct val="0"/>
                </a:spcBef>
              </a:pPr>
              <a:t>9</a:t>
            </a:fld>
            <a:endParaRPr lang="en-US" alt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1309C69-F0DA-43F5-A018-AF10C222270C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31BC5AD-D9E5-4D56-860E-A6C5428789E0}" type="slidenum">
              <a:rPr lang="en-US" altLang="en-US" smtClean="0"/>
              <a:pPr>
                <a:spcBef>
                  <a:spcPct val="0"/>
                </a:spcBef>
              </a:pPr>
              <a:t>12</a:t>
            </a:fld>
            <a:endParaRPr lang="en-US" alt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778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882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643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9389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7090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1013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46943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104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2982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8095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770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0728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31512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204453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6365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80279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19971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31326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82333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3430365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45357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132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3370064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74546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702345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0115627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4458172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16410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44281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40549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105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576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447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430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50045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84492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47780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8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4788"/>
            <a:ext cx="914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8" name="Text Box 9"/>
          <p:cNvSpPr txBox="1">
            <a:spLocks noChangeArrowheads="1"/>
          </p:cNvSpPr>
          <p:nvPr userDrawn="1"/>
        </p:nvSpPr>
        <p:spPr bwMode="auto">
          <a:xfrm>
            <a:off x="73025" y="6556375"/>
            <a:ext cx="3203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400" b="1" smtClean="0">
                <a:solidFill>
                  <a:schemeClr val="bg1"/>
                </a:solidFill>
              </a:rPr>
              <a:t>Holt McDougal Algebra 2</a:t>
            </a:r>
          </a:p>
        </p:txBody>
      </p:sp>
      <p:sp>
        <p:nvSpPr>
          <p:cNvPr id="1029" name="Text Box 11"/>
          <p:cNvSpPr txBox="1">
            <a:spLocks noChangeArrowheads="1"/>
          </p:cNvSpPr>
          <p:nvPr userDrawn="1"/>
        </p:nvSpPr>
        <p:spPr bwMode="auto">
          <a:xfrm>
            <a:off x="1295400" y="-41275"/>
            <a:ext cx="6781800" cy="86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en-US" sz="2800" smtClean="0">
                <a:solidFill>
                  <a:schemeClr val="bg1"/>
                </a:solidFill>
                <a:latin typeface="Arial Black" pitchFamily="34" charset="0"/>
              </a:rPr>
              <a:t>Multiplying and Dividing </a:t>
            </a:r>
          </a:p>
          <a:p>
            <a:pPr>
              <a:lnSpc>
                <a:spcPct val="90000"/>
              </a:lnSpc>
              <a:defRPr/>
            </a:pPr>
            <a:r>
              <a:rPr lang="en-US" sz="2800" smtClean="0">
                <a:solidFill>
                  <a:schemeClr val="bg1"/>
                </a:solidFill>
                <a:latin typeface="Arial Black" pitchFamily="34" charset="0"/>
              </a:rPr>
              <a:t>Rational Expressions</a:t>
            </a:r>
          </a:p>
        </p:txBody>
      </p:sp>
      <p:pic>
        <p:nvPicPr>
          <p:cNvPr id="1030" name="Picture 12" descr="chater_screen"/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6225" y="6553200"/>
            <a:ext cx="50577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8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4788"/>
            <a:ext cx="914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8" name="Text Box 9"/>
          <p:cNvSpPr txBox="1">
            <a:spLocks noChangeArrowheads="1"/>
          </p:cNvSpPr>
          <p:nvPr userDrawn="1"/>
        </p:nvSpPr>
        <p:spPr bwMode="auto">
          <a:xfrm>
            <a:off x="73025" y="6556375"/>
            <a:ext cx="3203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400" b="1" smtClean="0">
                <a:solidFill>
                  <a:schemeClr val="bg1"/>
                </a:solidFill>
              </a:rPr>
              <a:t>Holt McDougal Algebra 2</a:t>
            </a:r>
          </a:p>
        </p:txBody>
      </p:sp>
      <p:sp>
        <p:nvSpPr>
          <p:cNvPr id="1029" name="Text Box 11"/>
          <p:cNvSpPr txBox="1">
            <a:spLocks noChangeArrowheads="1"/>
          </p:cNvSpPr>
          <p:nvPr userDrawn="1"/>
        </p:nvSpPr>
        <p:spPr bwMode="auto">
          <a:xfrm>
            <a:off x="1295400" y="-41275"/>
            <a:ext cx="6781800" cy="86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en-US" sz="2800" smtClean="0">
                <a:solidFill>
                  <a:schemeClr val="bg1"/>
                </a:solidFill>
                <a:latin typeface="Arial Black" pitchFamily="34" charset="0"/>
              </a:rPr>
              <a:t>Multiplying and Dividing </a:t>
            </a:r>
          </a:p>
          <a:p>
            <a:pPr>
              <a:lnSpc>
                <a:spcPct val="90000"/>
              </a:lnSpc>
              <a:defRPr/>
            </a:pPr>
            <a:r>
              <a:rPr lang="en-US" sz="2800" smtClean="0">
                <a:solidFill>
                  <a:schemeClr val="bg1"/>
                </a:solidFill>
                <a:latin typeface="Arial Black" pitchFamily="34" charset="0"/>
              </a:rPr>
              <a:t>Rational Expressions</a:t>
            </a:r>
          </a:p>
        </p:txBody>
      </p:sp>
      <p:pic>
        <p:nvPicPr>
          <p:cNvPr id="2054" name="Picture 12" descr="chater_screen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6225" y="6553200"/>
            <a:ext cx="50577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4400">
                <a:solidFill>
                  <a:srgbClr val="000000"/>
                </a:solidFill>
              </a:rPr>
              <a:t>iRespond Question Master</a:t>
            </a:r>
          </a:p>
        </p:txBody>
      </p:sp>
      <p:sp>
        <p:nvSpPr>
          <p:cNvPr id="3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200"/>
              <a:t>A.) Response A</a:t>
            </a:r>
          </a:p>
        </p:txBody>
      </p:sp>
      <p:sp>
        <p:nvSpPr>
          <p:cNvPr id="4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200"/>
              <a:t>B.) Response B</a:t>
            </a:r>
          </a:p>
        </p:txBody>
      </p:sp>
      <p:sp>
        <p:nvSpPr>
          <p:cNvPr id="5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200"/>
              <a:t>C.) Response C</a:t>
            </a:r>
          </a:p>
        </p:txBody>
      </p:sp>
      <p:sp>
        <p:nvSpPr>
          <p:cNvPr id="6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200"/>
              <a:t>D.) Response D</a:t>
            </a:r>
          </a:p>
        </p:txBody>
      </p:sp>
      <p:sp>
        <p:nvSpPr>
          <p:cNvPr id="7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200"/>
              <a:t>E.) Response E</a:t>
            </a:r>
          </a:p>
        </p:txBody>
      </p:sp>
      <p:sp>
        <p:nvSpPr>
          <p:cNvPr id="8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>
                <a:solidFill>
                  <a:srgbClr val="000000"/>
                </a:solidFill>
              </a:rPr>
              <a:t>Percent Complete 100%</a:t>
            </a:r>
          </a:p>
        </p:txBody>
      </p:sp>
      <p:sp>
        <p:nvSpPr>
          <p:cNvPr id="9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>
                <a:solidFill>
                  <a:srgbClr val="000000"/>
                </a:solidFill>
              </a:rPr>
              <a:t>00:30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8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4788"/>
            <a:ext cx="914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8" name="Text Box 9"/>
          <p:cNvSpPr txBox="1">
            <a:spLocks noChangeArrowheads="1"/>
          </p:cNvSpPr>
          <p:nvPr userDrawn="1"/>
        </p:nvSpPr>
        <p:spPr bwMode="auto">
          <a:xfrm>
            <a:off x="73025" y="6556375"/>
            <a:ext cx="3203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400" b="1" smtClean="0">
                <a:solidFill>
                  <a:schemeClr val="bg1"/>
                </a:solidFill>
              </a:rPr>
              <a:t>Holt McDougal Algebra 2</a:t>
            </a:r>
          </a:p>
        </p:txBody>
      </p:sp>
      <p:sp>
        <p:nvSpPr>
          <p:cNvPr id="1029" name="Text Box 11"/>
          <p:cNvSpPr txBox="1">
            <a:spLocks noChangeArrowheads="1"/>
          </p:cNvSpPr>
          <p:nvPr userDrawn="1"/>
        </p:nvSpPr>
        <p:spPr bwMode="auto">
          <a:xfrm>
            <a:off x="1295400" y="-41275"/>
            <a:ext cx="6781800" cy="86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en-US" sz="2800" smtClean="0">
                <a:solidFill>
                  <a:schemeClr val="bg1"/>
                </a:solidFill>
                <a:latin typeface="Arial Black" pitchFamily="34" charset="0"/>
              </a:rPr>
              <a:t>Multiplying and Dividing </a:t>
            </a:r>
          </a:p>
          <a:p>
            <a:pPr>
              <a:lnSpc>
                <a:spcPct val="90000"/>
              </a:lnSpc>
              <a:defRPr/>
            </a:pPr>
            <a:r>
              <a:rPr lang="en-US" sz="2800" smtClean="0">
                <a:solidFill>
                  <a:schemeClr val="bg1"/>
                </a:solidFill>
                <a:latin typeface="Arial Black" pitchFamily="34" charset="0"/>
              </a:rPr>
              <a:t>Rational Expressions</a:t>
            </a:r>
          </a:p>
        </p:txBody>
      </p:sp>
      <p:pic>
        <p:nvPicPr>
          <p:cNvPr id="3078" name="Picture 12" descr="chater_screen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6225" y="6553200"/>
            <a:ext cx="50577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/>
              <a:t>iRespond Graph</a:t>
            </a:r>
          </a:p>
        </p:txBody>
      </p:sp>
      <p:grpSp>
        <p:nvGrpSpPr>
          <p:cNvPr id="3080" name="CorrectBarGroup"/>
          <p:cNvGrpSpPr>
            <a:grpSpLocks/>
          </p:cNvGrpSpPr>
          <p:nvPr userDrawn="1"/>
        </p:nvGrpSpPr>
        <p:grpSpPr bwMode="auto"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4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7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grpSp>
        <p:nvGrpSpPr>
          <p:cNvPr id="3081" name="PercentLabelGroup"/>
          <p:cNvGrpSpPr>
            <a:grpSpLocks/>
          </p:cNvGrpSpPr>
          <p:nvPr userDrawn="1"/>
        </p:nvGrpSpPr>
        <p:grpSpPr bwMode="auto"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3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6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9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2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5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3082" name="IncorrectBarGroup"/>
          <p:cNvGrpSpPr>
            <a:grpSpLocks/>
          </p:cNvGrpSpPr>
          <p:nvPr userDrawn="1"/>
        </p:nvGrpSpPr>
        <p:grpSpPr bwMode="auto"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0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3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6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grpSp>
        <p:nvGrpSpPr>
          <p:cNvPr id="3083" name="XLabelGroup"/>
          <p:cNvGrpSpPr>
            <a:grpSpLocks/>
          </p:cNvGrpSpPr>
          <p:nvPr userDrawn="1"/>
        </p:nvGrpSpPr>
        <p:grpSpPr bwMode="auto"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5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8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1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4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17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3084" name="AxisLineGroup"/>
          <p:cNvGrpSpPr>
            <a:grpSpLocks/>
          </p:cNvGrpSpPr>
          <p:nvPr userDrawn="1"/>
        </p:nvGrpSpPr>
        <p:grpSpPr bwMode="auto"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18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85" name="YLabelGroup"/>
          <p:cNvGrpSpPr>
            <a:grpSpLocks/>
          </p:cNvGrpSpPr>
          <p:nvPr userDrawn="1"/>
        </p:nvGrpSpPr>
        <p:grpSpPr bwMode="auto"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1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3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25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27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image" Target="../media/image14.wmf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2.wmf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13.wmf"/><Relationship Id="rId5" Type="http://schemas.openxmlformats.org/officeDocument/2006/relationships/image" Target="../media/image11.wmf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6.bin"/><Relationship Id="rId9" Type="http://schemas.openxmlformats.org/officeDocument/2006/relationships/image" Target="../media/image8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13" Type="http://schemas.openxmlformats.org/officeDocument/2006/relationships/image" Target="../media/image19.wmf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6.wmf"/><Relationship Id="rId12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18.wmf"/><Relationship Id="rId5" Type="http://schemas.openxmlformats.org/officeDocument/2006/relationships/image" Target="../media/image15.wmf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7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13" Type="http://schemas.openxmlformats.org/officeDocument/2006/relationships/image" Target="../media/image22.wmf"/><Relationship Id="rId18" Type="http://schemas.openxmlformats.org/officeDocument/2006/relationships/oleObject" Target="../embeddings/oleObject23.bin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2.wmf"/><Relationship Id="rId12" Type="http://schemas.openxmlformats.org/officeDocument/2006/relationships/oleObject" Target="../embeddings/oleObject20.bin"/><Relationship Id="rId17" Type="http://schemas.openxmlformats.org/officeDocument/2006/relationships/image" Target="../media/image24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2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7.bin"/><Relationship Id="rId11" Type="http://schemas.openxmlformats.org/officeDocument/2006/relationships/image" Target="../media/image21.wmf"/><Relationship Id="rId5" Type="http://schemas.openxmlformats.org/officeDocument/2006/relationships/image" Target="../media/image11.wmf"/><Relationship Id="rId15" Type="http://schemas.openxmlformats.org/officeDocument/2006/relationships/image" Target="../media/image23.wmf"/><Relationship Id="rId10" Type="http://schemas.openxmlformats.org/officeDocument/2006/relationships/oleObject" Target="../embeddings/oleObject19.bin"/><Relationship Id="rId19" Type="http://schemas.openxmlformats.org/officeDocument/2006/relationships/image" Target="../media/image25.wmf"/><Relationship Id="rId4" Type="http://schemas.openxmlformats.org/officeDocument/2006/relationships/oleObject" Target="../embeddings/oleObject16.bin"/><Relationship Id="rId9" Type="http://schemas.openxmlformats.org/officeDocument/2006/relationships/image" Target="../media/image20.wmf"/><Relationship Id="rId14" Type="http://schemas.openxmlformats.org/officeDocument/2006/relationships/oleObject" Target="../embeddings/oleObject21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2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5.bin"/><Relationship Id="rId5" Type="http://schemas.openxmlformats.org/officeDocument/2006/relationships/image" Target="../media/image26.wmf"/><Relationship Id="rId4" Type="http://schemas.openxmlformats.org/officeDocument/2006/relationships/oleObject" Target="../embeddings/oleObject24.bin"/><Relationship Id="rId9" Type="http://schemas.openxmlformats.org/officeDocument/2006/relationships/image" Target="../media/image28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3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8.bin"/><Relationship Id="rId5" Type="http://schemas.openxmlformats.org/officeDocument/2006/relationships/image" Target="../media/image29.wmf"/><Relationship Id="rId4" Type="http://schemas.openxmlformats.org/officeDocument/2006/relationships/oleObject" Target="../embeddings/oleObject27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3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0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29.bin"/><Relationship Id="rId9" Type="http://schemas.openxmlformats.org/officeDocument/2006/relationships/image" Target="../media/image32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7.wmf"/><Relationship Id="rId10" Type="http://schemas.openxmlformats.org/officeDocument/2006/relationships/image" Target="../media/image9.wmf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390525" y="914400"/>
            <a:ext cx="8458200" cy="533400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3333CC"/>
                </a:solidFill>
              </a:rPr>
              <a:t>Warm Up</a:t>
            </a:r>
            <a:endParaRPr lang="en-US" altLang="en-US" sz="2800"/>
          </a:p>
          <a:p>
            <a:pPr eaLnBrk="1" hangingPunct="1"/>
            <a:r>
              <a:rPr lang="en-US" altLang="en-US" sz="2800" b="1"/>
              <a:t>Simplify each expression. Assume all variables are nonzero.</a:t>
            </a:r>
            <a:endParaRPr lang="en-US" altLang="en-US" sz="2800">
              <a:solidFill>
                <a:srgbClr val="FF0000"/>
              </a:solidFill>
            </a:endParaRPr>
          </a:p>
        </p:txBody>
      </p:sp>
      <p:sp>
        <p:nvSpPr>
          <p:cNvPr id="6147" name="Text Box 26"/>
          <p:cNvSpPr txBox="1">
            <a:spLocks noChangeArrowheads="1"/>
          </p:cNvSpPr>
          <p:nvPr/>
        </p:nvSpPr>
        <p:spPr bwMode="auto">
          <a:xfrm>
            <a:off x="390525" y="2286000"/>
            <a:ext cx="170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b="1"/>
              <a:t>1.</a:t>
            </a:r>
            <a:r>
              <a:rPr lang="en-US" altLang="en-US"/>
              <a:t>  </a:t>
            </a:r>
            <a:r>
              <a:rPr lang="en-US" altLang="en-US" i="1"/>
              <a:t>x</a:t>
            </a:r>
            <a:r>
              <a:rPr lang="en-US" altLang="en-US" baseline="30000"/>
              <a:t>5</a:t>
            </a:r>
            <a:r>
              <a:rPr lang="en-US" altLang="en-US"/>
              <a:t> </a:t>
            </a:r>
            <a:r>
              <a:rPr lang="en-US" altLang="en-US">
                <a:sym typeface="Symbol" panose="05050102010706020507" pitchFamily="18" charset="2"/>
              </a:rPr>
              <a:t></a:t>
            </a:r>
            <a:r>
              <a:rPr lang="en-US" altLang="en-US"/>
              <a:t> </a:t>
            </a:r>
            <a:r>
              <a:rPr lang="en-US" altLang="en-US" i="1"/>
              <a:t>x</a:t>
            </a:r>
            <a:r>
              <a:rPr lang="en-US" altLang="en-US" baseline="30000"/>
              <a:t>2</a:t>
            </a:r>
            <a:endParaRPr lang="en-US" altLang="en-US"/>
          </a:p>
        </p:txBody>
      </p:sp>
      <p:sp>
        <p:nvSpPr>
          <p:cNvPr id="6148" name="Text Box 27"/>
          <p:cNvSpPr txBox="1">
            <a:spLocks noChangeArrowheads="1"/>
          </p:cNvSpPr>
          <p:nvPr/>
        </p:nvSpPr>
        <p:spPr bwMode="auto">
          <a:xfrm>
            <a:off x="381000" y="2819400"/>
            <a:ext cx="619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b="1"/>
              <a:t>3.</a:t>
            </a:r>
            <a:r>
              <a:rPr lang="en-US" altLang="en-US"/>
              <a:t> </a:t>
            </a:r>
          </a:p>
        </p:txBody>
      </p:sp>
      <p:sp>
        <p:nvSpPr>
          <p:cNvPr id="7197" name="Text Box 29"/>
          <p:cNvSpPr txBox="1">
            <a:spLocks noChangeArrowheads="1"/>
          </p:cNvSpPr>
          <p:nvPr/>
        </p:nvSpPr>
        <p:spPr bwMode="auto">
          <a:xfrm>
            <a:off x="2133600" y="2286000"/>
            <a:ext cx="6016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i="1">
                <a:solidFill>
                  <a:srgbClr val="FF0000"/>
                </a:solidFill>
              </a:rPr>
              <a:t>x</a:t>
            </a:r>
            <a:r>
              <a:rPr lang="en-US" altLang="en-US" baseline="30000">
                <a:solidFill>
                  <a:srgbClr val="FF0000"/>
                </a:solidFill>
              </a:rPr>
              <a:t>7</a:t>
            </a:r>
            <a:r>
              <a:rPr lang="en-US" altLang="en-US">
                <a:solidFill>
                  <a:srgbClr val="FF0000"/>
                </a:solidFill>
              </a:rPr>
              <a:t> </a:t>
            </a:r>
          </a:p>
        </p:txBody>
      </p:sp>
      <p:grpSp>
        <p:nvGrpSpPr>
          <p:cNvPr id="6150" name="Group 150"/>
          <p:cNvGrpSpPr>
            <a:grpSpLocks/>
          </p:cNvGrpSpPr>
          <p:nvPr/>
        </p:nvGrpSpPr>
        <p:grpSpPr bwMode="auto">
          <a:xfrm>
            <a:off x="923925" y="2819400"/>
            <a:ext cx="709613" cy="762000"/>
            <a:chOff x="624" y="1920"/>
            <a:chExt cx="447" cy="480"/>
          </a:xfrm>
        </p:grpSpPr>
        <p:sp>
          <p:nvSpPr>
            <p:cNvPr id="6171" name="Text Box 31"/>
            <p:cNvSpPr txBox="1">
              <a:spLocks noChangeArrowheads="1"/>
            </p:cNvSpPr>
            <p:nvPr/>
          </p:nvSpPr>
          <p:spPr bwMode="auto">
            <a:xfrm>
              <a:off x="624" y="1920"/>
              <a:ext cx="44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en-US" i="1"/>
                <a:t>  x</a:t>
              </a:r>
              <a:r>
                <a:rPr lang="en-US" altLang="en-US" baseline="30000"/>
                <a:t>6</a:t>
              </a:r>
            </a:p>
          </p:txBody>
        </p:sp>
        <p:sp>
          <p:nvSpPr>
            <p:cNvPr id="6172" name="Text Box 33"/>
            <p:cNvSpPr txBox="1">
              <a:spLocks noChangeArrowheads="1"/>
            </p:cNvSpPr>
            <p:nvPr/>
          </p:nvSpPr>
          <p:spPr bwMode="auto">
            <a:xfrm>
              <a:off x="730" y="2112"/>
              <a:ext cx="31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en-US" i="1"/>
                <a:t>x</a:t>
              </a:r>
              <a:r>
                <a:rPr lang="en-US" altLang="en-US" baseline="30000"/>
                <a:t>2</a:t>
              </a:r>
              <a:endParaRPr lang="en-US" altLang="en-US"/>
            </a:p>
          </p:txBody>
        </p:sp>
        <p:sp>
          <p:nvSpPr>
            <p:cNvPr id="6173" name="Line 36"/>
            <p:cNvSpPr>
              <a:spLocks noChangeShapeType="1"/>
            </p:cNvSpPr>
            <p:nvPr/>
          </p:nvSpPr>
          <p:spPr bwMode="auto">
            <a:xfrm>
              <a:off x="672" y="2160"/>
              <a:ext cx="34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51" name="Text Box 40"/>
          <p:cNvSpPr txBox="1">
            <a:spLocks noChangeArrowheads="1"/>
          </p:cNvSpPr>
          <p:nvPr/>
        </p:nvSpPr>
        <p:spPr bwMode="auto">
          <a:xfrm>
            <a:off x="314325" y="3581400"/>
            <a:ext cx="6950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b="1"/>
              <a:t>Factor each expression.</a:t>
            </a:r>
          </a:p>
        </p:txBody>
      </p:sp>
      <p:sp>
        <p:nvSpPr>
          <p:cNvPr id="6152" name="Text Box 41"/>
          <p:cNvSpPr txBox="1">
            <a:spLocks noChangeArrowheads="1"/>
          </p:cNvSpPr>
          <p:nvPr/>
        </p:nvSpPr>
        <p:spPr bwMode="auto">
          <a:xfrm>
            <a:off x="374650" y="40703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3" name="Text Box 142"/>
          <p:cNvSpPr txBox="1">
            <a:spLocks noChangeArrowheads="1"/>
          </p:cNvSpPr>
          <p:nvPr/>
        </p:nvSpPr>
        <p:spPr bwMode="auto">
          <a:xfrm>
            <a:off x="304800" y="4114800"/>
            <a:ext cx="24209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b="1"/>
              <a:t>5. </a:t>
            </a:r>
            <a:r>
              <a:rPr lang="en-US" altLang="en-US" i="1"/>
              <a:t>x</a:t>
            </a:r>
            <a:r>
              <a:rPr lang="en-US" altLang="en-US" baseline="30000"/>
              <a:t>2</a:t>
            </a:r>
            <a:r>
              <a:rPr lang="en-US" altLang="en-US"/>
              <a:t> – 2</a:t>
            </a:r>
            <a:r>
              <a:rPr lang="en-US" altLang="en-US" i="1"/>
              <a:t>x</a:t>
            </a:r>
            <a:r>
              <a:rPr lang="en-US" altLang="en-US"/>
              <a:t> – 8 </a:t>
            </a:r>
          </a:p>
        </p:txBody>
      </p:sp>
      <p:sp>
        <p:nvSpPr>
          <p:cNvPr id="6154" name="Text Box 143"/>
          <p:cNvSpPr txBox="1">
            <a:spLocks noChangeArrowheads="1"/>
          </p:cNvSpPr>
          <p:nvPr/>
        </p:nvSpPr>
        <p:spPr bwMode="auto">
          <a:xfrm>
            <a:off x="314325" y="4724400"/>
            <a:ext cx="1709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b="1"/>
              <a:t>6. </a:t>
            </a:r>
            <a:r>
              <a:rPr lang="en-US" altLang="en-US" i="1"/>
              <a:t>x</a:t>
            </a:r>
            <a:r>
              <a:rPr lang="en-US" altLang="en-US" baseline="30000"/>
              <a:t>2</a:t>
            </a:r>
            <a:r>
              <a:rPr lang="en-US" altLang="en-US"/>
              <a:t> – 5</a:t>
            </a:r>
            <a:r>
              <a:rPr lang="en-US" altLang="en-US" i="1"/>
              <a:t>x</a:t>
            </a:r>
            <a:endParaRPr lang="en-US" altLang="en-US"/>
          </a:p>
        </p:txBody>
      </p:sp>
      <p:sp>
        <p:nvSpPr>
          <p:cNvPr id="7312" name="Text Box 144"/>
          <p:cNvSpPr txBox="1">
            <a:spLocks noChangeArrowheads="1"/>
          </p:cNvSpPr>
          <p:nvPr/>
        </p:nvSpPr>
        <p:spPr bwMode="auto">
          <a:xfrm>
            <a:off x="3209925" y="4114800"/>
            <a:ext cx="2468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(</a:t>
            </a:r>
            <a:r>
              <a:rPr lang="en-US" altLang="en-US" i="1">
                <a:solidFill>
                  <a:srgbClr val="FF0000"/>
                </a:solidFill>
              </a:rPr>
              <a:t>x</a:t>
            </a:r>
            <a:r>
              <a:rPr lang="en-US" altLang="en-US">
                <a:solidFill>
                  <a:srgbClr val="FF0000"/>
                </a:solidFill>
              </a:rPr>
              <a:t> – 4)(</a:t>
            </a:r>
            <a:r>
              <a:rPr lang="en-US" altLang="en-US" i="1">
                <a:solidFill>
                  <a:srgbClr val="FF0000"/>
                </a:solidFill>
              </a:rPr>
              <a:t>x</a:t>
            </a:r>
            <a:r>
              <a:rPr lang="en-US" altLang="en-US">
                <a:solidFill>
                  <a:srgbClr val="FF0000"/>
                </a:solidFill>
              </a:rPr>
              <a:t> + 2) </a:t>
            </a:r>
          </a:p>
        </p:txBody>
      </p:sp>
      <p:sp>
        <p:nvSpPr>
          <p:cNvPr id="7313" name="Text Box 145"/>
          <p:cNvSpPr txBox="1">
            <a:spLocks noChangeArrowheads="1"/>
          </p:cNvSpPr>
          <p:nvPr/>
        </p:nvSpPr>
        <p:spPr bwMode="auto">
          <a:xfrm>
            <a:off x="3286125" y="5410200"/>
            <a:ext cx="2778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i="1">
                <a:solidFill>
                  <a:srgbClr val="FF0000"/>
                </a:solidFill>
              </a:rPr>
              <a:t>x</a:t>
            </a:r>
            <a:r>
              <a:rPr lang="en-US" altLang="en-US" baseline="30000">
                <a:solidFill>
                  <a:srgbClr val="FF0000"/>
                </a:solidFill>
              </a:rPr>
              <a:t>3</a:t>
            </a:r>
            <a:r>
              <a:rPr lang="en-US" altLang="en-US">
                <a:solidFill>
                  <a:srgbClr val="FF0000"/>
                </a:solidFill>
              </a:rPr>
              <a:t>(</a:t>
            </a:r>
            <a:r>
              <a:rPr lang="en-US" altLang="en-US" i="1">
                <a:solidFill>
                  <a:srgbClr val="FF0000"/>
                </a:solidFill>
              </a:rPr>
              <a:t>x</a:t>
            </a:r>
            <a:r>
              <a:rPr lang="en-US" altLang="en-US">
                <a:solidFill>
                  <a:srgbClr val="FF0000"/>
                </a:solidFill>
              </a:rPr>
              <a:t> – 3)(</a:t>
            </a:r>
            <a:r>
              <a:rPr lang="en-US" altLang="en-US" i="1">
                <a:solidFill>
                  <a:srgbClr val="FF0000"/>
                </a:solidFill>
              </a:rPr>
              <a:t>x</a:t>
            </a:r>
            <a:r>
              <a:rPr lang="en-US" altLang="en-US">
                <a:solidFill>
                  <a:srgbClr val="FF0000"/>
                </a:solidFill>
              </a:rPr>
              <a:t> + 3) </a:t>
            </a:r>
          </a:p>
        </p:txBody>
      </p:sp>
      <p:sp>
        <p:nvSpPr>
          <p:cNvPr id="6157" name="Text Box 146"/>
          <p:cNvSpPr txBox="1">
            <a:spLocks noChangeArrowheads="1"/>
          </p:cNvSpPr>
          <p:nvPr/>
        </p:nvSpPr>
        <p:spPr bwMode="auto">
          <a:xfrm>
            <a:off x="4276725" y="2286000"/>
            <a:ext cx="1698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b="1"/>
              <a:t>2.</a:t>
            </a:r>
            <a:r>
              <a:rPr lang="en-US" altLang="en-US"/>
              <a:t>  </a:t>
            </a:r>
            <a:r>
              <a:rPr lang="en-US" altLang="en-US" i="1"/>
              <a:t>y</a:t>
            </a:r>
            <a:r>
              <a:rPr lang="en-US" altLang="en-US" baseline="30000"/>
              <a:t>3</a:t>
            </a:r>
            <a:r>
              <a:rPr lang="en-US" altLang="en-US"/>
              <a:t> </a:t>
            </a:r>
            <a:r>
              <a:rPr lang="en-US" altLang="en-US">
                <a:sym typeface="Symbol" panose="05050102010706020507" pitchFamily="18" charset="2"/>
              </a:rPr>
              <a:t></a:t>
            </a:r>
            <a:r>
              <a:rPr lang="en-US" altLang="en-US"/>
              <a:t> </a:t>
            </a:r>
            <a:r>
              <a:rPr lang="en-US" altLang="en-US" i="1"/>
              <a:t>y</a:t>
            </a:r>
            <a:r>
              <a:rPr lang="en-US" altLang="en-US" baseline="30000"/>
              <a:t>3</a:t>
            </a:r>
            <a:endParaRPr lang="en-US" altLang="en-US"/>
          </a:p>
        </p:txBody>
      </p:sp>
      <p:sp>
        <p:nvSpPr>
          <p:cNvPr id="7315" name="Text Box 147"/>
          <p:cNvSpPr txBox="1">
            <a:spLocks noChangeArrowheads="1"/>
          </p:cNvSpPr>
          <p:nvPr/>
        </p:nvSpPr>
        <p:spPr bwMode="auto">
          <a:xfrm>
            <a:off x="6105525" y="2286000"/>
            <a:ext cx="6016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i="1">
                <a:solidFill>
                  <a:srgbClr val="FF0000"/>
                </a:solidFill>
              </a:rPr>
              <a:t>y</a:t>
            </a:r>
            <a:r>
              <a:rPr lang="en-US" altLang="en-US" baseline="30000">
                <a:solidFill>
                  <a:srgbClr val="FF0000"/>
                </a:solidFill>
              </a:rPr>
              <a:t>6</a:t>
            </a:r>
            <a:r>
              <a:rPr lang="en-US" altLang="en-US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7316" name="Text Box 148"/>
          <p:cNvSpPr txBox="1">
            <a:spLocks noChangeArrowheads="1"/>
          </p:cNvSpPr>
          <p:nvPr/>
        </p:nvSpPr>
        <p:spPr bwMode="auto">
          <a:xfrm>
            <a:off x="2066925" y="2971800"/>
            <a:ext cx="6016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i="1">
                <a:solidFill>
                  <a:srgbClr val="FF0000"/>
                </a:solidFill>
              </a:rPr>
              <a:t>x</a:t>
            </a:r>
            <a:r>
              <a:rPr lang="en-US" altLang="en-US" baseline="30000">
                <a:solidFill>
                  <a:srgbClr val="FF0000"/>
                </a:solidFill>
              </a:rPr>
              <a:t>4</a:t>
            </a:r>
            <a:r>
              <a:rPr lang="en-US" altLang="en-US">
                <a:solidFill>
                  <a:srgbClr val="FF0000"/>
                </a:solidFill>
              </a:rPr>
              <a:t> </a:t>
            </a:r>
          </a:p>
        </p:txBody>
      </p:sp>
      <p:grpSp>
        <p:nvGrpSpPr>
          <p:cNvPr id="6160" name="Group 151"/>
          <p:cNvGrpSpPr>
            <a:grpSpLocks/>
          </p:cNvGrpSpPr>
          <p:nvPr/>
        </p:nvGrpSpPr>
        <p:grpSpPr bwMode="auto">
          <a:xfrm>
            <a:off x="4786313" y="2819400"/>
            <a:ext cx="709612" cy="762000"/>
            <a:chOff x="624" y="1920"/>
            <a:chExt cx="447" cy="480"/>
          </a:xfrm>
        </p:grpSpPr>
        <p:sp>
          <p:nvSpPr>
            <p:cNvPr id="6168" name="Text Box 152"/>
            <p:cNvSpPr txBox="1">
              <a:spLocks noChangeArrowheads="1"/>
            </p:cNvSpPr>
            <p:nvPr/>
          </p:nvSpPr>
          <p:spPr bwMode="auto">
            <a:xfrm>
              <a:off x="624" y="1920"/>
              <a:ext cx="44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en-US" i="1"/>
                <a:t>  y</a:t>
              </a:r>
              <a:r>
                <a:rPr lang="en-US" altLang="en-US" baseline="30000"/>
                <a:t>2</a:t>
              </a:r>
            </a:p>
          </p:txBody>
        </p:sp>
        <p:sp>
          <p:nvSpPr>
            <p:cNvPr id="6169" name="Text Box 153"/>
            <p:cNvSpPr txBox="1">
              <a:spLocks noChangeArrowheads="1"/>
            </p:cNvSpPr>
            <p:nvPr/>
          </p:nvSpPr>
          <p:spPr bwMode="auto">
            <a:xfrm>
              <a:off x="730" y="2112"/>
              <a:ext cx="31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en-US" i="1"/>
                <a:t>y</a:t>
              </a:r>
              <a:r>
                <a:rPr lang="en-US" altLang="en-US" baseline="30000"/>
                <a:t>5</a:t>
              </a:r>
              <a:endParaRPr lang="en-US" altLang="en-US"/>
            </a:p>
          </p:txBody>
        </p:sp>
        <p:sp>
          <p:nvSpPr>
            <p:cNvPr id="6170" name="Line 154"/>
            <p:cNvSpPr>
              <a:spLocks noChangeShapeType="1"/>
            </p:cNvSpPr>
            <p:nvPr/>
          </p:nvSpPr>
          <p:spPr bwMode="auto">
            <a:xfrm>
              <a:off x="672" y="2160"/>
              <a:ext cx="34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61" name="Text Box 155"/>
          <p:cNvSpPr txBox="1">
            <a:spLocks noChangeArrowheads="1"/>
          </p:cNvSpPr>
          <p:nvPr/>
        </p:nvSpPr>
        <p:spPr bwMode="auto">
          <a:xfrm>
            <a:off x="4267200" y="2819400"/>
            <a:ext cx="619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b="1"/>
              <a:t>4.</a:t>
            </a:r>
            <a:r>
              <a:rPr lang="en-US" altLang="en-US"/>
              <a:t> </a:t>
            </a:r>
          </a:p>
        </p:txBody>
      </p:sp>
      <p:grpSp>
        <p:nvGrpSpPr>
          <p:cNvPr id="7324" name="Group 156"/>
          <p:cNvGrpSpPr>
            <a:grpSpLocks/>
          </p:cNvGrpSpPr>
          <p:nvPr/>
        </p:nvGrpSpPr>
        <p:grpSpPr bwMode="auto">
          <a:xfrm>
            <a:off x="5724525" y="2819400"/>
            <a:ext cx="661988" cy="762000"/>
            <a:chOff x="624" y="1920"/>
            <a:chExt cx="417" cy="480"/>
          </a:xfrm>
        </p:grpSpPr>
        <p:sp>
          <p:nvSpPr>
            <p:cNvPr id="6165" name="Text Box 157"/>
            <p:cNvSpPr txBox="1">
              <a:spLocks noChangeArrowheads="1"/>
            </p:cNvSpPr>
            <p:nvPr/>
          </p:nvSpPr>
          <p:spPr bwMode="auto">
            <a:xfrm>
              <a:off x="624" y="1920"/>
              <a:ext cx="37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en-US" i="1">
                  <a:solidFill>
                    <a:srgbClr val="FF0000"/>
                  </a:solidFill>
                </a:rPr>
                <a:t>  </a:t>
              </a:r>
              <a:r>
                <a:rPr lang="en-US" altLang="en-US">
                  <a:solidFill>
                    <a:srgbClr val="FF0000"/>
                  </a:solidFill>
                </a:rPr>
                <a:t>1</a:t>
              </a:r>
              <a:endParaRPr lang="en-US" altLang="en-US" baseline="30000">
                <a:solidFill>
                  <a:srgbClr val="FF0000"/>
                </a:solidFill>
              </a:endParaRPr>
            </a:p>
          </p:txBody>
        </p:sp>
        <p:sp>
          <p:nvSpPr>
            <p:cNvPr id="6166" name="Text Box 158"/>
            <p:cNvSpPr txBox="1">
              <a:spLocks noChangeArrowheads="1"/>
            </p:cNvSpPr>
            <p:nvPr/>
          </p:nvSpPr>
          <p:spPr bwMode="auto">
            <a:xfrm>
              <a:off x="730" y="2112"/>
              <a:ext cx="31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en-US" i="1">
                  <a:solidFill>
                    <a:srgbClr val="FF0000"/>
                  </a:solidFill>
                </a:rPr>
                <a:t>y</a:t>
              </a:r>
              <a:r>
                <a:rPr lang="en-US" altLang="en-US" baseline="30000">
                  <a:solidFill>
                    <a:srgbClr val="FF0000"/>
                  </a:solidFill>
                </a:rPr>
                <a:t>3</a:t>
              </a:r>
              <a:endParaRPr lang="en-US" altLang="en-US">
                <a:solidFill>
                  <a:srgbClr val="FF0000"/>
                </a:solidFill>
              </a:endParaRPr>
            </a:p>
          </p:txBody>
        </p:sp>
        <p:sp>
          <p:nvSpPr>
            <p:cNvPr id="6167" name="Line 159"/>
            <p:cNvSpPr>
              <a:spLocks noChangeShapeType="1"/>
            </p:cNvSpPr>
            <p:nvPr/>
          </p:nvSpPr>
          <p:spPr bwMode="auto">
            <a:xfrm>
              <a:off x="672" y="2160"/>
              <a:ext cx="346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63" name="Text Box 161"/>
          <p:cNvSpPr txBox="1">
            <a:spLocks noChangeArrowheads="1"/>
          </p:cNvSpPr>
          <p:nvPr/>
        </p:nvSpPr>
        <p:spPr bwMode="auto">
          <a:xfrm>
            <a:off x="314325" y="5334000"/>
            <a:ext cx="1838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b="1"/>
              <a:t>7. </a:t>
            </a:r>
            <a:r>
              <a:rPr lang="en-US" altLang="en-US" i="1"/>
              <a:t>x</a:t>
            </a:r>
            <a:r>
              <a:rPr lang="en-US" altLang="en-US" baseline="30000"/>
              <a:t>5</a:t>
            </a:r>
            <a:r>
              <a:rPr lang="en-US" altLang="en-US"/>
              <a:t> – 9</a:t>
            </a:r>
            <a:r>
              <a:rPr lang="en-US" altLang="en-US" i="1"/>
              <a:t>x</a:t>
            </a:r>
            <a:r>
              <a:rPr lang="en-US" altLang="en-US" baseline="30000"/>
              <a:t>3</a:t>
            </a:r>
          </a:p>
        </p:txBody>
      </p:sp>
      <p:sp>
        <p:nvSpPr>
          <p:cNvPr id="7330" name="Text Box 162"/>
          <p:cNvSpPr txBox="1">
            <a:spLocks noChangeArrowheads="1"/>
          </p:cNvSpPr>
          <p:nvPr/>
        </p:nvSpPr>
        <p:spPr bwMode="auto">
          <a:xfrm>
            <a:off x="3255963" y="4800600"/>
            <a:ext cx="1425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i="1">
                <a:solidFill>
                  <a:srgbClr val="FF0000"/>
                </a:solidFill>
              </a:rPr>
              <a:t>x</a:t>
            </a:r>
            <a:r>
              <a:rPr lang="en-US" altLang="en-US">
                <a:solidFill>
                  <a:srgbClr val="FF0000"/>
                </a:solidFill>
              </a:rPr>
              <a:t>(</a:t>
            </a:r>
            <a:r>
              <a:rPr lang="en-US" altLang="en-US" i="1">
                <a:solidFill>
                  <a:srgbClr val="FF0000"/>
                </a:solidFill>
              </a:rPr>
              <a:t>x</a:t>
            </a:r>
            <a:r>
              <a:rPr lang="en-US" altLang="en-US">
                <a:solidFill>
                  <a:srgbClr val="FF0000"/>
                </a:solidFill>
              </a:rPr>
              <a:t> – 5)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97" grpId="0"/>
      <p:bldP spid="7312" grpId="0"/>
      <p:bldP spid="7313" grpId="0"/>
      <p:bldP spid="7315" grpId="0"/>
      <p:bldP spid="7316" grpId="0"/>
      <p:bldP spid="733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/>
          <p:cNvSpPr/>
          <p:nvPr/>
        </p:nvSpPr>
        <p:spPr>
          <a:xfrm>
            <a:off x="5607050" y="4632325"/>
            <a:ext cx="338455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33400" y="4572000"/>
            <a:ext cx="24384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2532" name="Text Box 14"/>
          <p:cNvSpPr txBox="1">
            <a:spLocks noChangeArrowheads="1"/>
          </p:cNvSpPr>
          <p:nvPr/>
        </p:nvSpPr>
        <p:spPr bwMode="auto">
          <a:xfrm>
            <a:off x="0" y="741363"/>
            <a:ext cx="9144000" cy="95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latin typeface="Arial Black" panose="020B0A04020102020204" pitchFamily="34" charset="0"/>
              </a:rPr>
              <a:t>You Try!</a:t>
            </a:r>
            <a:r>
              <a:rPr lang="en-US" altLang="en-US">
                <a:solidFill>
                  <a:srgbClr val="006699"/>
                </a:solidFill>
                <a:latin typeface="Arial Black" panose="020B0A04020102020204" pitchFamily="34" charset="0"/>
              </a:rPr>
              <a:t> </a:t>
            </a:r>
            <a:r>
              <a:rPr lang="en-US" altLang="en-US" sz="2800" b="1"/>
              <a:t>Simplify. Identify any </a:t>
            </a:r>
            <a:r>
              <a:rPr lang="en-US" altLang="en-US" sz="2800" b="1" i="1"/>
              <a:t>x</a:t>
            </a:r>
            <a:r>
              <a:rPr lang="en-US" altLang="en-US" sz="2800" b="1"/>
              <a:t>-values for which the expression is undefined. </a:t>
            </a:r>
            <a:endParaRPr lang="en-US" altLang="en-US" sz="2800">
              <a:latin typeface="Times" panose="02020603050405020304" pitchFamily="18" charset="0"/>
            </a:endParaRPr>
          </a:p>
        </p:txBody>
      </p:sp>
      <p:graphicFrame>
        <p:nvGraphicFramePr>
          <p:cNvPr id="22533" name="Object 20"/>
          <p:cNvGraphicFramePr>
            <a:graphicFrameLocks noChangeAspect="1"/>
          </p:cNvGraphicFramePr>
          <p:nvPr/>
        </p:nvGraphicFramePr>
        <p:xfrm>
          <a:off x="2565400" y="1358900"/>
          <a:ext cx="914400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2" name="Equation" r:id="rId4" imgW="446992" imgH="756448" progId="Equation.DSMT4">
                  <p:embed/>
                </p:oleObj>
              </mc:Choice>
              <mc:Fallback>
                <p:oleObj name="Equation" r:id="rId4" imgW="446992" imgH="756448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5400" y="1358900"/>
                        <a:ext cx="914400" cy="28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4" name="Object 22"/>
          <p:cNvGraphicFramePr>
            <a:graphicFrameLocks noChangeAspect="1"/>
          </p:cNvGraphicFramePr>
          <p:nvPr/>
        </p:nvGraphicFramePr>
        <p:xfrm>
          <a:off x="2940050" y="1363663"/>
          <a:ext cx="1651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3" name="Equation" r:id="rId6" imgW="165028" imgH="279279" progId="Equation.DSMT4">
                  <p:embed/>
                </p:oleObj>
              </mc:Choice>
              <mc:Fallback>
                <p:oleObj name="Equation" r:id="rId6" imgW="165028" imgH="279279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0050" y="1363663"/>
                        <a:ext cx="1651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295" name="Group 40"/>
          <p:cNvGrpSpPr>
            <a:grpSpLocks/>
          </p:cNvGrpSpPr>
          <p:nvPr/>
        </p:nvGrpSpPr>
        <p:grpSpPr bwMode="auto">
          <a:xfrm>
            <a:off x="985838" y="2393950"/>
            <a:ext cx="1111250" cy="806450"/>
            <a:chOff x="448" y="1536"/>
            <a:chExt cx="700" cy="508"/>
          </a:xfrm>
        </p:grpSpPr>
        <p:grpSp>
          <p:nvGrpSpPr>
            <p:cNvPr id="22563" name="Group 41"/>
            <p:cNvGrpSpPr>
              <a:grpSpLocks/>
            </p:cNvGrpSpPr>
            <p:nvPr/>
          </p:nvGrpSpPr>
          <p:grpSpPr bwMode="auto">
            <a:xfrm>
              <a:off x="448" y="1536"/>
              <a:ext cx="700" cy="508"/>
              <a:chOff x="4800" y="2804"/>
              <a:chExt cx="700" cy="508"/>
            </a:xfrm>
          </p:grpSpPr>
          <p:sp>
            <p:nvSpPr>
              <p:cNvPr id="22565" name="Text Box 42"/>
              <p:cNvSpPr txBox="1">
                <a:spLocks noChangeArrowheads="1"/>
              </p:cNvSpPr>
              <p:nvPr/>
            </p:nvSpPr>
            <p:spPr bwMode="auto">
              <a:xfrm>
                <a:off x="4800" y="2804"/>
                <a:ext cx="70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b="1"/>
                  <a:t>16</a:t>
                </a:r>
                <a:r>
                  <a:rPr lang="en-US" altLang="en-US" b="1" i="1"/>
                  <a:t>x</a:t>
                </a:r>
                <a:r>
                  <a:rPr lang="en-US" altLang="en-US" b="1" baseline="30000"/>
                  <a:t>11</a:t>
                </a:r>
                <a:endParaRPr lang="en-US" altLang="en-US" b="1"/>
              </a:p>
            </p:txBody>
          </p:sp>
          <p:sp>
            <p:nvSpPr>
              <p:cNvPr id="22566" name="Text Box 43"/>
              <p:cNvSpPr txBox="1">
                <a:spLocks noChangeArrowheads="1"/>
              </p:cNvSpPr>
              <p:nvPr/>
            </p:nvSpPr>
            <p:spPr bwMode="auto">
              <a:xfrm>
                <a:off x="4910" y="3024"/>
                <a:ext cx="47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b="1"/>
                  <a:t>8</a:t>
                </a:r>
                <a:r>
                  <a:rPr lang="en-US" altLang="en-US" b="1" i="1"/>
                  <a:t>x</a:t>
                </a:r>
                <a:r>
                  <a:rPr lang="en-US" altLang="en-US" b="1" baseline="30000"/>
                  <a:t>2</a:t>
                </a:r>
                <a:endParaRPr lang="en-US" altLang="en-US" b="1"/>
              </a:p>
            </p:txBody>
          </p:sp>
        </p:grpSp>
        <p:sp>
          <p:nvSpPr>
            <p:cNvPr id="22564" name="Line 44"/>
            <p:cNvSpPr>
              <a:spLocks noChangeShapeType="1"/>
            </p:cNvSpPr>
            <p:nvPr/>
          </p:nvSpPr>
          <p:spPr bwMode="auto">
            <a:xfrm>
              <a:off x="528" y="1788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7389" name="Group 45"/>
          <p:cNvGrpSpPr>
            <a:grpSpLocks/>
          </p:cNvGrpSpPr>
          <p:nvPr/>
        </p:nvGrpSpPr>
        <p:grpSpPr bwMode="auto">
          <a:xfrm>
            <a:off x="914400" y="3536950"/>
            <a:ext cx="1344613" cy="806450"/>
            <a:chOff x="385" y="1988"/>
            <a:chExt cx="847" cy="508"/>
          </a:xfrm>
        </p:grpSpPr>
        <p:sp>
          <p:nvSpPr>
            <p:cNvPr id="22558" name="Text Box 46"/>
            <p:cNvSpPr txBox="1">
              <a:spLocks noChangeArrowheads="1"/>
            </p:cNvSpPr>
            <p:nvPr/>
          </p:nvSpPr>
          <p:spPr bwMode="auto">
            <a:xfrm>
              <a:off x="385" y="1988"/>
              <a:ext cx="84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/>
              <a:r>
                <a:rPr lang="en-US" altLang="en-US" baseline="30000"/>
                <a:t>2</a:t>
              </a:r>
              <a:r>
                <a:rPr lang="en-US" altLang="en-US"/>
                <a:t>8</a:t>
              </a:r>
              <a:r>
                <a:rPr lang="en-US" altLang="en-US" i="1"/>
                <a:t>x</a:t>
              </a:r>
              <a:r>
                <a:rPr lang="en-US" altLang="en-US" baseline="30000">
                  <a:solidFill>
                    <a:srgbClr val="FF0000"/>
                  </a:solidFill>
                </a:rPr>
                <a:t>11 – 2</a:t>
              </a:r>
              <a:endParaRPr lang="en-US" altLang="en-US">
                <a:solidFill>
                  <a:srgbClr val="FF0000"/>
                </a:solidFill>
              </a:endParaRPr>
            </a:p>
          </p:txBody>
        </p:sp>
        <p:sp>
          <p:nvSpPr>
            <p:cNvPr id="22559" name="Text Box 47"/>
            <p:cNvSpPr txBox="1">
              <a:spLocks noChangeArrowheads="1"/>
            </p:cNvSpPr>
            <p:nvPr/>
          </p:nvSpPr>
          <p:spPr bwMode="auto">
            <a:xfrm>
              <a:off x="406" y="2208"/>
              <a:ext cx="38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/>
              <a:r>
                <a:rPr lang="en-US" altLang="en-US" baseline="-25000"/>
                <a:t>1</a:t>
              </a:r>
              <a:r>
                <a:rPr lang="en-US" altLang="en-US"/>
                <a:t>8 </a:t>
              </a:r>
            </a:p>
          </p:txBody>
        </p:sp>
        <p:sp>
          <p:nvSpPr>
            <p:cNvPr id="22560" name="Line 48"/>
            <p:cNvSpPr>
              <a:spLocks noChangeShapeType="1"/>
            </p:cNvSpPr>
            <p:nvPr/>
          </p:nvSpPr>
          <p:spPr bwMode="auto">
            <a:xfrm>
              <a:off x="432" y="2240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61" name="Line 49"/>
            <p:cNvSpPr>
              <a:spLocks noChangeShapeType="1"/>
            </p:cNvSpPr>
            <p:nvPr/>
          </p:nvSpPr>
          <p:spPr bwMode="auto">
            <a:xfrm flipV="1">
              <a:off x="576" y="2304"/>
              <a:ext cx="144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62" name="Line 50"/>
            <p:cNvSpPr>
              <a:spLocks noChangeShapeType="1"/>
            </p:cNvSpPr>
            <p:nvPr/>
          </p:nvSpPr>
          <p:spPr bwMode="auto">
            <a:xfrm flipV="1">
              <a:off x="528" y="2064"/>
              <a:ext cx="240" cy="14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1762125" y="4876800"/>
          <a:ext cx="98107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4" name="Equation" r:id="rId8" imgW="380670" imgH="177646" progId="Equation.DSMT4">
                  <p:embed/>
                </p:oleObj>
              </mc:Choice>
              <mc:Fallback>
                <p:oleObj name="Equation" r:id="rId8" imgW="380670" imgH="177646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2125" y="4876800"/>
                        <a:ext cx="981075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-12700" y="16970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anose="020B0A04020102020204" pitchFamily="34" charset="0"/>
              </a:rPr>
              <a:t>Example 1C				Example 1D 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grpSp>
        <p:nvGrpSpPr>
          <p:cNvPr id="24" name="Group 28"/>
          <p:cNvGrpSpPr>
            <a:grpSpLocks/>
          </p:cNvGrpSpPr>
          <p:nvPr/>
        </p:nvGrpSpPr>
        <p:grpSpPr bwMode="auto">
          <a:xfrm>
            <a:off x="5486400" y="2393950"/>
            <a:ext cx="2071688" cy="806450"/>
            <a:chOff x="534" y="1536"/>
            <a:chExt cx="1305" cy="508"/>
          </a:xfrm>
        </p:grpSpPr>
        <p:grpSp>
          <p:nvGrpSpPr>
            <p:cNvPr id="22554" name="Group 29"/>
            <p:cNvGrpSpPr>
              <a:grpSpLocks/>
            </p:cNvGrpSpPr>
            <p:nvPr/>
          </p:nvGrpSpPr>
          <p:grpSpPr bwMode="auto">
            <a:xfrm>
              <a:off x="534" y="1536"/>
              <a:ext cx="1305" cy="508"/>
              <a:chOff x="4493" y="2804"/>
              <a:chExt cx="1305" cy="508"/>
            </a:xfrm>
          </p:grpSpPr>
          <p:sp>
            <p:nvSpPr>
              <p:cNvPr id="22556" name="Text Box 30"/>
              <p:cNvSpPr txBox="1">
                <a:spLocks noChangeArrowheads="1"/>
              </p:cNvSpPr>
              <p:nvPr/>
            </p:nvSpPr>
            <p:spPr bwMode="auto">
              <a:xfrm>
                <a:off x="4708" y="2804"/>
                <a:ext cx="88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b="1"/>
                  <a:t>3</a:t>
                </a:r>
                <a:r>
                  <a:rPr lang="en-US" altLang="en-US" b="1" i="1"/>
                  <a:t>x</a:t>
                </a:r>
                <a:r>
                  <a:rPr lang="en-US" altLang="en-US" b="1"/>
                  <a:t> + 4 </a:t>
                </a:r>
              </a:p>
            </p:txBody>
          </p:sp>
          <p:sp>
            <p:nvSpPr>
              <p:cNvPr id="22557" name="Text Box 31"/>
              <p:cNvSpPr txBox="1">
                <a:spLocks noChangeArrowheads="1"/>
              </p:cNvSpPr>
              <p:nvPr/>
            </p:nvSpPr>
            <p:spPr bwMode="auto">
              <a:xfrm>
                <a:off x="4493" y="3024"/>
                <a:ext cx="130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b="1"/>
                  <a:t>3</a:t>
                </a:r>
                <a:r>
                  <a:rPr lang="en-US" altLang="en-US" b="1" i="1"/>
                  <a:t>x</a:t>
                </a:r>
                <a:r>
                  <a:rPr lang="en-US" altLang="en-US" b="1" baseline="30000"/>
                  <a:t>2</a:t>
                </a:r>
                <a:r>
                  <a:rPr lang="en-US" altLang="en-US" b="1"/>
                  <a:t> + </a:t>
                </a:r>
                <a:r>
                  <a:rPr lang="en-US" altLang="en-US" b="1" i="1"/>
                  <a:t>x</a:t>
                </a:r>
                <a:r>
                  <a:rPr lang="en-US" altLang="en-US" b="1"/>
                  <a:t> – 4</a:t>
                </a:r>
              </a:p>
            </p:txBody>
          </p:sp>
        </p:grpSp>
        <p:sp>
          <p:nvSpPr>
            <p:cNvPr id="22555" name="Line 32"/>
            <p:cNvSpPr>
              <a:spLocks noChangeShapeType="1"/>
            </p:cNvSpPr>
            <p:nvPr/>
          </p:nvSpPr>
          <p:spPr bwMode="auto">
            <a:xfrm>
              <a:off x="576" y="1788"/>
              <a:ext cx="1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765175" y="4800600"/>
          <a:ext cx="687388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5" name="Equation" r:id="rId10" imgW="266469" imgH="190335" progId="Equation.DSMT4">
                  <p:embed/>
                </p:oleObj>
              </mc:Choice>
              <mc:Fallback>
                <p:oleObj name="Equation" r:id="rId10" imgW="266469" imgH="190335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5175" y="4800600"/>
                        <a:ext cx="687388" cy="490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5" name="Group 33"/>
          <p:cNvGrpSpPr>
            <a:grpSpLocks/>
          </p:cNvGrpSpPr>
          <p:nvPr/>
        </p:nvGrpSpPr>
        <p:grpSpPr bwMode="auto">
          <a:xfrm>
            <a:off x="5453063" y="3536950"/>
            <a:ext cx="2554287" cy="806450"/>
            <a:chOff x="383" y="2132"/>
            <a:chExt cx="1609" cy="508"/>
          </a:xfrm>
        </p:grpSpPr>
        <p:grpSp>
          <p:nvGrpSpPr>
            <p:cNvPr id="22550" name="Group 34"/>
            <p:cNvGrpSpPr>
              <a:grpSpLocks/>
            </p:cNvGrpSpPr>
            <p:nvPr/>
          </p:nvGrpSpPr>
          <p:grpSpPr bwMode="auto">
            <a:xfrm>
              <a:off x="383" y="2132"/>
              <a:ext cx="1609" cy="508"/>
              <a:chOff x="4342" y="2804"/>
              <a:chExt cx="1609" cy="508"/>
            </a:xfrm>
          </p:grpSpPr>
          <p:sp>
            <p:nvSpPr>
              <p:cNvPr id="22552" name="Text Box 35"/>
              <p:cNvSpPr txBox="1">
                <a:spLocks noChangeArrowheads="1"/>
              </p:cNvSpPr>
              <p:nvPr/>
            </p:nvSpPr>
            <p:spPr bwMode="auto">
              <a:xfrm>
                <a:off x="4648" y="2804"/>
                <a:ext cx="100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>
                    <a:solidFill>
                      <a:srgbClr val="FF0000"/>
                    </a:solidFill>
                  </a:rPr>
                  <a:t>(3</a:t>
                </a:r>
                <a:r>
                  <a:rPr lang="en-US" altLang="en-US" i="1">
                    <a:solidFill>
                      <a:srgbClr val="FF0000"/>
                    </a:solidFill>
                  </a:rPr>
                  <a:t>x</a:t>
                </a:r>
                <a:r>
                  <a:rPr lang="en-US" altLang="en-US">
                    <a:solidFill>
                      <a:srgbClr val="FF0000"/>
                    </a:solidFill>
                  </a:rPr>
                  <a:t> + 4)</a:t>
                </a:r>
                <a:r>
                  <a:rPr lang="en-US" altLang="en-US"/>
                  <a:t> </a:t>
                </a:r>
              </a:p>
            </p:txBody>
          </p:sp>
          <p:sp>
            <p:nvSpPr>
              <p:cNvPr id="22553" name="Text Box 36"/>
              <p:cNvSpPr txBox="1">
                <a:spLocks noChangeArrowheads="1"/>
              </p:cNvSpPr>
              <p:nvPr/>
            </p:nvSpPr>
            <p:spPr bwMode="auto">
              <a:xfrm>
                <a:off x="4342" y="3024"/>
                <a:ext cx="160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>
                    <a:solidFill>
                      <a:srgbClr val="FF0000"/>
                    </a:solidFill>
                  </a:rPr>
                  <a:t>(3</a:t>
                </a:r>
                <a:r>
                  <a:rPr lang="en-US" altLang="en-US" i="1">
                    <a:solidFill>
                      <a:srgbClr val="FF0000"/>
                    </a:solidFill>
                  </a:rPr>
                  <a:t>x</a:t>
                </a:r>
                <a:r>
                  <a:rPr lang="en-US" altLang="en-US">
                    <a:solidFill>
                      <a:srgbClr val="FF0000"/>
                    </a:solidFill>
                  </a:rPr>
                  <a:t> + 4)</a:t>
                </a:r>
                <a:r>
                  <a:rPr lang="en-US" altLang="en-US"/>
                  <a:t>(</a:t>
                </a:r>
                <a:r>
                  <a:rPr lang="en-US" altLang="en-US" i="1"/>
                  <a:t>x</a:t>
                </a:r>
                <a:r>
                  <a:rPr lang="en-US" altLang="en-US"/>
                  <a:t> – 1)</a:t>
                </a:r>
              </a:p>
            </p:txBody>
          </p:sp>
        </p:grpSp>
        <p:sp>
          <p:nvSpPr>
            <p:cNvPr id="22551" name="Line 37"/>
            <p:cNvSpPr>
              <a:spLocks noChangeShapeType="1"/>
            </p:cNvSpPr>
            <p:nvPr/>
          </p:nvSpPr>
          <p:spPr bwMode="auto">
            <a:xfrm>
              <a:off x="480" y="2400"/>
              <a:ext cx="13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" name="Group 42"/>
          <p:cNvGrpSpPr>
            <a:grpSpLocks/>
          </p:cNvGrpSpPr>
          <p:nvPr/>
        </p:nvGrpSpPr>
        <p:grpSpPr bwMode="auto">
          <a:xfrm>
            <a:off x="5715000" y="4746625"/>
            <a:ext cx="1300163" cy="806450"/>
            <a:chOff x="2496" y="2160"/>
            <a:chExt cx="819" cy="508"/>
          </a:xfrm>
        </p:grpSpPr>
        <p:grpSp>
          <p:nvGrpSpPr>
            <p:cNvPr id="22546" name="Group 43"/>
            <p:cNvGrpSpPr>
              <a:grpSpLocks/>
            </p:cNvGrpSpPr>
            <p:nvPr/>
          </p:nvGrpSpPr>
          <p:grpSpPr bwMode="auto">
            <a:xfrm>
              <a:off x="2531" y="2160"/>
              <a:ext cx="784" cy="508"/>
              <a:chOff x="4753" y="2804"/>
              <a:chExt cx="784" cy="508"/>
            </a:xfrm>
          </p:grpSpPr>
          <p:sp>
            <p:nvSpPr>
              <p:cNvPr id="22548" name="Text Box 44"/>
              <p:cNvSpPr txBox="1">
                <a:spLocks noChangeArrowheads="1"/>
              </p:cNvSpPr>
              <p:nvPr/>
            </p:nvSpPr>
            <p:spPr bwMode="auto">
              <a:xfrm>
                <a:off x="5030" y="2804"/>
                <a:ext cx="23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/>
                  <a:t>1</a:t>
                </a:r>
              </a:p>
            </p:txBody>
          </p:sp>
          <p:sp>
            <p:nvSpPr>
              <p:cNvPr id="22549" name="Text Box 45"/>
              <p:cNvSpPr txBox="1">
                <a:spLocks noChangeArrowheads="1"/>
              </p:cNvSpPr>
              <p:nvPr/>
            </p:nvSpPr>
            <p:spPr bwMode="auto">
              <a:xfrm>
                <a:off x="4753" y="3024"/>
                <a:ext cx="78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/>
                  <a:t>(</a:t>
                </a:r>
                <a:r>
                  <a:rPr lang="en-US" altLang="en-US" i="1"/>
                  <a:t>x</a:t>
                </a:r>
                <a:r>
                  <a:rPr lang="en-US" altLang="en-US"/>
                  <a:t> – 1)</a:t>
                </a:r>
              </a:p>
            </p:txBody>
          </p:sp>
        </p:grpSp>
        <p:sp>
          <p:nvSpPr>
            <p:cNvPr id="22547" name="Line 46"/>
            <p:cNvSpPr>
              <a:spLocks noChangeShapeType="1"/>
            </p:cNvSpPr>
            <p:nvPr/>
          </p:nvSpPr>
          <p:spPr bwMode="auto">
            <a:xfrm>
              <a:off x="2496" y="2428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6" name="Line 38"/>
          <p:cNvSpPr>
            <a:spLocks noChangeShapeType="1"/>
          </p:cNvSpPr>
          <p:nvPr/>
        </p:nvSpPr>
        <p:spPr bwMode="auto">
          <a:xfrm flipV="1">
            <a:off x="5626100" y="4076700"/>
            <a:ext cx="1219200" cy="203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39"/>
          <p:cNvSpPr>
            <a:spLocks noChangeShapeType="1"/>
          </p:cNvSpPr>
          <p:nvPr/>
        </p:nvSpPr>
        <p:spPr bwMode="auto">
          <a:xfrm flipV="1">
            <a:off x="6083300" y="3695700"/>
            <a:ext cx="1295400" cy="1905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7269163" y="4681538"/>
          <a:ext cx="1570037" cy="1046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6" name="Equation" r:id="rId12" imgW="609336" imgH="406224" progId="Equation.DSMT4">
                  <p:embed/>
                </p:oleObj>
              </mc:Choice>
              <mc:Fallback>
                <p:oleObj name="Equation" r:id="rId12" imgW="609336" imgH="406224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69163" y="4681538"/>
                        <a:ext cx="1570037" cy="1046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7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" grpId="0" animBg="1"/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1"/>
          <p:cNvSpPr txBox="1">
            <a:spLocks noChangeArrowheads="1"/>
          </p:cNvSpPr>
          <p:nvPr/>
        </p:nvSpPr>
        <p:spPr bwMode="auto">
          <a:xfrm>
            <a:off x="838200" y="2457450"/>
            <a:ext cx="7924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sz="7200" b="1"/>
              <a:t>MULTIPLYING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Rectangle 89"/>
          <p:cNvSpPr/>
          <p:nvPr/>
        </p:nvSpPr>
        <p:spPr>
          <a:xfrm>
            <a:off x="5816600" y="5399088"/>
            <a:ext cx="1422400" cy="10017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2133600" y="4724400"/>
            <a:ext cx="97155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5604" name="Text Box 2"/>
          <p:cNvSpPr txBox="1">
            <a:spLocks noChangeArrowheads="1"/>
          </p:cNvSpPr>
          <p:nvPr/>
        </p:nvSpPr>
        <p:spPr bwMode="auto">
          <a:xfrm>
            <a:off x="304800" y="1479550"/>
            <a:ext cx="84582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/>
              <a:t>Multiply. Assume all expressions are defined.</a:t>
            </a:r>
          </a:p>
        </p:txBody>
      </p:sp>
      <p:sp>
        <p:nvSpPr>
          <p:cNvPr id="25605" name="Text Box 12"/>
          <p:cNvSpPr txBox="1">
            <a:spLocks noChangeArrowheads="1"/>
          </p:cNvSpPr>
          <p:nvPr/>
        </p:nvSpPr>
        <p:spPr bwMode="auto">
          <a:xfrm>
            <a:off x="152400" y="2546350"/>
            <a:ext cx="75406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b="1"/>
              <a:t>2A.</a:t>
            </a:r>
            <a:endParaRPr lang="en-US" altLang="en-US" b="1" i="1"/>
          </a:p>
        </p:txBody>
      </p:sp>
      <p:grpSp>
        <p:nvGrpSpPr>
          <p:cNvPr id="25606" name="Group 89"/>
          <p:cNvGrpSpPr>
            <a:grpSpLocks/>
          </p:cNvGrpSpPr>
          <p:nvPr/>
        </p:nvGrpSpPr>
        <p:grpSpPr bwMode="auto">
          <a:xfrm>
            <a:off x="823913" y="2425700"/>
            <a:ext cx="3290887" cy="806450"/>
            <a:chOff x="519" y="1508"/>
            <a:chExt cx="2073" cy="508"/>
          </a:xfrm>
        </p:grpSpPr>
        <p:grpSp>
          <p:nvGrpSpPr>
            <p:cNvPr id="25637" name="Group 82"/>
            <p:cNvGrpSpPr>
              <a:grpSpLocks/>
            </p:cNvGrpSpPr>
            <p:nvPr/>
          </p:nvGrpSpPr>
          <p:grpSpPr bwMode="auto">
            <a:xfrm>
              <a:off x="519" y="1508"/>
              <a:ext cx="952" cy="508"/>
              <a:chOff x="874" y="1488"/>
              <a:chExt cx="952" cy="508"/>
            </a:xfrm>
          </p:grpSpPr>
          <p:grpSp>
            <p:nvGrpSpPr>
              <p:cNvPr id="25644" name="Group 78"/>
              <p:cNvGrpSpPr>
                <a:grpSpLocks/>
              </p:cNvGrpSpPr>
              <p:nvPr/>
            </p:nvGrpSpPr>
            <p:grpSpPr bwMode="auto">
              <a:xfrm>
                <a:off x="874" y="1488"/>
                <a:ext cx="952" cy="508"/>
                <a:chOff x="4675" y="2804"/>
                <a:chExt cx="952" cy="508"/>
              </a:xfrm>
            </p:grpSpPr>
            <p:sp>
              <p:nvSpPr>
                <p:cNvPr id="25646" name="Text Box 79"/>
                <p:cNvSpPr txBox="1">
                  <a:spLocks noChangeArrowheads="1"/>
                </p:cNvSpPr>
                <p:nvPr/>
              </p:nvSpPr>
              <p:spPr bwMode="auto">
                <a:xfrm>
                  <a:off x="4675" y="2804"/>
                  <a:ext cx="95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en-US" b="1"/>
                    <a:t>  3</a:t>
                  </a:r>
                  <a:r>
                    <a:rPr lang="en-US" altLang="en-US" b="1" i="1"/>
                    <a:t>x</a:t>
                  </a:r>
                  <a:r>
                    <a:rPr lang="en-US" altLang="en-US" b="1" baseline="30000"/>
                    <a:t>5</a:t>
                  </a:r>
                  <a:r>
                    <a:rPr lang="en-US" altLang="en-US" b="1" i="1"/>
                    <a:t>y</a:t>
                  </a:r>
                  <a:r>
                    <a:rPr lang="en-US" altLang="en-US" b="1" baseline="30000"/>
                    <a:t>3</a:t>
                  </a:r>
                  <a:r>
                    <a:rPr lang="en-US" altLang="en-US" b="1" i="1"/>
                    <a:t> </a:t>
                  </a:r>
                  <a:r>
                    <a:rPr lang="en-US" altLang="en-US" b="1"/>
                    <a:t> </a:t>
                  </a:r>
                </a:p>
              </p:txBody>
            </p:sp>
            <p:sp>
              <p:nvSpPr>
                <p:cNvPr id="25647" name="Text Box 80"/>
                <p:cNvSpPr txBox="1">
                  <a:spLocks noChangeArrowheads="1"/>
                </p:cNvSpPr>
                <p:nvPr/>
              </p:nvSpPr>
              <p:spPr bwMode="auto">
                <a:xfrm>
                  <a:off x="4801" y="3024"/>
                  <a:ext cx="688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en-US" b="1"/>
                    <a:t>2</a:t>
                  </a:r>
                  <a:r>
                    <a:rPr lang="en-US" altLang="en-US" b="1" i="1"/>
                    <a:t>x</a:t>
                  </a:r>
                  <a:r>
                    <a:rPr lang="en-US" altLang="en-US" b="1" baseline="30000"/>
                    <a:t>3</a:t>
                  </a:r>
                  <a:r>
                    <a:rPr lang="en-US" altLang="en-US" b="1" i="1"/>
                    <a:t>y</a:t>
                  </a:r>
                  <a:r>
                    <a:rPr lang="en-US" altLang="en-US" b="1" baseline="30000"/>
                    <a:t>7</a:t>
                  </a:r>
                  <a:endParaRPr lang="en-US" altLang="en-US" b="1"/>
                </a:p>
              </p:txBody>
            </p:sp>
          </p:grpSp>
          <p:sp>
            <p:nvSpPr>
              <p:cNvPr id="25645" name="Line 81"/>
              <p:cNvSpPr>
                <a:spLocks noChangeShapeType="1"/>
              </p:cNvSpPr>
              <p:nvPr/>
            </p:nvSpPr>
            <p:spPr bwMode="auto">
              <a:xfrm>
                <a:off x="960" y="1740"/>
                <a:ext cx="76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5638" name="Text Box 83"/>
            <p:cNvSpPr txBox="1">
              <a:spLocks noChangeArrowheads="1"/>
            </p:cNvSpPr>
            <p:nvPr/>
          </p:nvSpPr>
          <p:spPr bwMode="auto">
            <a:xfrm>
              <a:off x="1391" y="1604"/>
              <a:ext cx="2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sym typeface="Symbol" panose="05050102010706020507" pitchFamily="18" charset="2"/>
                </a:rPr>
                <a:t></a:t>
              </a:r>
            </a:p>
          </p:txBody>
        </p:sp>
        <p:grpSp>
          <p:nvGrpSpPr>
            <p:cNvPr id="25639" name="Group 84"/>
            <p:cNvGrpSpPr>
              <a:grpSpLocks/>
            </p:cNvGrpSpPr>
            <p:nvPr/>
          </p:nvGrpSpPr>
          <p:grpSpPr bwMode="auto">
            <a:xfrm>
              <a:off x="1503" y="1508"/>
              <a:ext cx="1089" cy="508"/>
              <a:chOff x="806" y="1488"/>
              <a:chExt cx="1089" cy="508"/>
            </a:xfrm>
          </p:grpSpPr>
          <p:grpSp>
            <p:nvGrpSpPr>
              <p:cNvPr id="25640" name="Group 85"/>
              <p:cNvGrpSpPr>
                <a:grpSpLocks/>
              </p:cNvGrpSpPr>
              <p:nvPr/>
            </p:nvGrpSpPr>
            <p:grpSpPr bwMode="auto">
              <a:xfrm>
                <a:off x="806" y="1488"/>
                <a:ext cx="1089" cy="508"/>
                <a:chOff x="4607" y="2804"/>
                <a:chExt cx="1089" cy="508"/>
              </a:xfrm>
            </p:grpSpPr>
            <p:sp>
              <p:nvSpPr>
                <p:cNvPr id="25642" name="Text Box 86"/>
                <p:cNvSpPr txBox="1">
                  <a:spLocks noChangeArrowheads="1"/>
                </p:cNvSpPr>
                <p:nvPr/>
              </p:nvSpPr>
              <p:spPr bwMode="auto">
                <a:xfrm>
                  <a:off x="4607" y="2804"/>
                  <a:ext cx="1089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en-US" b="1"/>
                    <a:t>  10</a:t>
                  </a:r>
                  <a:r>
                    <a:rPr lang="en-US" altLang="en-US" b="1" i="1"/>
                    <a:t>x</a:t>
                  </a:r>
                  <a:r>
                    <a:rPr lang="en-US" altLang="en-US" b="1" baseline="30000"/>
                    <a:t>3</a:t>
                  </a:r>
                  <a:r>
                    <a:rPr lang="en-US" altLang="en-US" b="1" i="1"/>
                    <a:t>y</a:t>
                  </a:r>
                  <a:r>
                    <a:rPr lang="en-US" altLang="en-US" b="1" baseline="30000"/>
                    <a:t>4</a:t>
                  </a:r>
                  <a:r>
                    <a:rPr lang="en-US" altLang="en-US" b="1" i="1"/>
                    <a:t> </a:t>
                  </a:r>
                  <a:r>
                    <a:rPr lang="en-US" altLang="en-US" b="1"/>
                    <a:t> </a:t>
                  </a:r>
                </a:p>
              </p:txBody>
            </p:sp>
            <p:sp>
              <p:nvSpPr>
                <p:cNvPr id="25643" name="Text Box 87"/>
                <p:cNvSpPr txBox="1">
                  <a:spLocks noChangeArrowheads="1"/>
                </p:cNvSpPr>
                <p:nvPr/>
              </p:nvSpPr>
              <p:spPr bwMode="auto">
                <a:xfrm>
                  <a:off x="4801" y="3024"/>
                  <a:ext cx="688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en-US" b="1"/>
                    <a:t>9</a:t>
                  </a:r>
                  <a:r>
                    <a:rPr lang="en-US" altLang="en-US" b="1" i="1"/>
                    <a:t>x</a:t>
                  </a:r>
                  <a:r>
                    <a:rPr lang="en-US" altLang="en-US" b="1" baseline="30000"/>
                    <a:t>2</a:t>
                  </a:r>
                  <a:r>
                    <a:rPr lang="en-US" altLang="en-US" b="1" i="1"/>
                    <a:t>y</a:t>
                  </a:r>
                  <a:r>
                    <a:rPr lang="en-US" altLang="en-US" b="1" baseline="30000"/>
                    <a:t>5</a:t>
                  </a:r>
                  <a:endParaRPr lang="en-US" altLang="en-US" b="1"/>
                </a:p>
              </p:txBody>
            </p:sp>
          </p:grpSp>
          <p:sp>
            <p:nvSpPr>
              <p:cNvPr id="25641" name="Line 88"/>
              <p:cNvSpPr>
                <a:spLocks noChangeShapeType="1"/>
              </p:cNvSpPr>
              <p:nvPr/>
            </p:nvSpPr>
            <p:spPr bwMode="auto">
              <a:xfrm>
                <a:off x="960" y="1740"/>
                <a:ext cx="76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5607" name="Text Box 137"/>
          <p:cNvSpPr txBox="1">
            <a:spLocks noChangeArrowheads="1"/>
          </p:cNvSpPr>
          <p:nvPr/>
        </p:nvSpPr>
        <p:spPr bwMode="auto">
          <a:xfrm>
            <a:off x="4343400" y="2546350"/>
            <a:ext cx="7493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b="1"/>
              <a:t>2B.</a:t>
            </a:r>
            <a:endParaRPr lang="en-US" altLang="en-US" b="1" i="1"/>
          </a:p>
        </p:txBody>
      </p:sp>
      <p:grpSp>
        <p:nvGrpSpPr>
          <p:cNvPr id="18455" name="Group 138"/>
          <p:cNvGrpSpPr>
            <a:grpSpLocks/>
          </p:cNvGrpSpPr>
          <p:nvPr/>
        </p:nvGrpSpPr>
        <p:grpSpPr bwMode="auto">
          <a:xfrm>
            <a:off x="5097463" y="2425700"/>
            <a:ext cx="3035300" cy="806450"/>
            <a:chOff x="523" y="1508"/>
            <a:chExt cx="1912" cy="508"/>
          </a:xfrm>
        </p:grpSpPr>
        <p:grpSp>
          <p:nvGrpSpPr>
            <p:cNvPr id="25626" name="Group 139"/>
            <p:cNvGrpSpPr>
              <a:grpSpLocks/>
            </p:cNvGrpSpPr>
            <p:nvPr/>
          </p:nvGrpSpPr>
          <p:grpSpPr bwMode="auto">
            <a:xfrm>
              <a:off x="523" y="1508"/>
              <a:ext cx="932" cy="508"/>
              <a:chOff x="878" y="1488"/>
              <a:chExt cx="932" cy="508"/>
            </a:xfrm>
          </p:grpSpPr>
          <p:grpSp>
            <p:nvGrpSpPr>
              <p:cNvPr id="25633" name="Group 140"/>
              <p:cNvGrpSpPr>
                <a:grpSpLocks/>
              </p:cNvGrpSpPr>
              <p:nvPr/>
            </p:nvGrpSpPr>
            <p:grpSpPr bwMode="auto">
              <a:xfrm>
                <a:off x="878" y="1488"/>
                <a:ext cx="932" cy="508"/>
                <a:chOff x="4679" y="2804"/>
                <a:chExt cx="932" cy="508"/>
              </a:xfrm>
            </p:grpSpPr>
            <p:sp>
              <p:nvSpPr>
                <p:cNvPr id="25635" name="Text Box 141"/>
                <p:cNvSpPr txBox="1">
                  <a:spLocks noChangeArrowheads="1"/>
                </p:cNvSpPr>
                <p:nvPr/>
              </p:nvSpPr>
              <p:spPr bwMode="auto">
                <a:xfrm>
                  <a:off x="4693" y="2804"/>
                  <a:ext cx="914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en-US" b="1"/>
                    <a:t>  </a:t>
                  </a:r>
                  <a:r>
                    <a:rPr lang="en-US" altLang="en-US" b="1" i="1"/>
                    <a:t>x </a:t>
                  </a:r>
                  <a:r>
                    <a:rPr lang="en-US" altLang="en-US" b="1"/>
                    <a:t>– 3</a:t>
                  </a:r>
                  <a:r>
                    <a:rPr lang="en-US" altLang="en-US" b="1" i="1"/>
                    <a:t> </a:t>
                  </a:r>
                  <a:r>
                    <a:rPr lang="en-US" altLang="en-US" b="1"/>
                    <a:t> </a:t>
                  </a:r>
                </a:p>
              </p:txBody>
            </p:sp>
            <p:sp>
              <p:nvSpPr>
                <p:cNvPr id="25636" name="Text Box 142"/>
                <p:cNvSpPr txBox="1">
                  <a:spLocks noChangeArrowheads="1"/>
                </p:cNvSpPr>
                <p:nvPr/>
              </p:nvSpPr>
              <p:spPr bwMode="auto">
                <a:xfrm>
                  <a:off x="4679" y="3024"/>
                  <a:ext cx="93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en-US" b="1"/>
                    <a:t>4</a:t>
                  </a:r>
                  <a:r>
                    <a:rPr lang="en-US" altLang="en-US" b="1" i="1"/>
                    <a:t>x</a:t>
                  </a:r>
                  <a:r>
                    <a:rPr lang="en-US" altLang="en-US" b="1" baseline="30000"/>
                    <a:t> </a:t>
                  </a:r>
                  <a:r>
                    <a:rPr lang="en-US" altLang="en-US" b="1"/>
                    <a:t>+ 20</a:t>
                  </a:r>
                </a:p>
              </p:txBody>
            </p:sp>
          </p:grpSp>
          <p:sp>
            <p:nvSpPr>
              <p:cNvPr id="25634" name="Line 143"/>
              <p:cNvSpPr>
                <a:spLocks noChangeShapeType="1"/>
              </p:cNvSpPr>
              <p:nvPr/>
            </p:nvSpPr>
            <p:spPr bwMode="auto">
              <a:xfrm>
                <a:off x="960" y="1740"/>
                <a:ext cx="76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5627" name="Text Box 144"/>
            <p:cNvSpPr txBox="1">
              <a:spLocks noChangeArrowheads="1"/>
            </p:cNvSpPr>
            <p:nvPr/>
          </p:nvSpPr>
          <p:spPr bwMode="auto">
            <a:xfrm>
              <a:off x="1391" y="1604"/>
              <a:ext cx="2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sym typeface="Symbol" panose="05050102010706020507" pitchFamily="18" charset="2"/>
                </a:rPr>
                <a:t></a:t>
              </a:r>
            </a:p>
          </p:txBody>
        </p:sp>
        <p:grpSp>
          <p:nvGrpSpPr>
            <p:cNvPr id="25628" name="Group 145"/>
            <p:cNvGrpSpPr>
              <a:grpSpLocks/>
            </p:cNvGrpSpPr>
            <p:nvPr/>
          </p:nvGrpSpPr>
          <p:grpSpPr bwMode="auto">
            <a:xfrm>
              <a:off x="1650" y="1508"/>
              <a:ext cx="785" cy="508"/>
              <a:chOff x="953" y="1488"/>
              <a:chExt cx="785" cy="508"/>
            </a:xfrm>
          </p:grpSpPr>
          <p:grpSp>
            <p:nvGrpSpPr>
              <p:cNvPr id="25629" name="Group 146"/>
              <p:cNvGrpSpPr>
                <a:grpSpLocks/>
              </p:cNvGrpSpPr>
              <p:nvPr/>
            </p:nvGrpSpPr>
            <p:grpSpPr bwMode="auto">
              <a:xfrm>
                <a:off x="953" y="1488"/>
                <a:ext cx="785" cy="508"/>
                <a:chOff x="4754" y="2804"/>
                <a:chExt cx="785" cy="508"/>
              </a:xfrm>
            </p:grpSpPr>
            <p:sp>
              <p:nvSpPr>
                <p:cNvPr id="25631" name="Text Box 147"/>
                <p:cNvSpPr txBox="1">
                  <a:spLocks noChangeArrowheads="1"/>
                </p:cNvSpPr>
                <p:nvPr/>
              </p:nvSpPr>
              <p:spPr bwMode="auto">
                <a:xfrm>
                  <a:off x="4811" y="2804"/>
                  <a:ext cx="680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en-US" b="1" i="1"/>
                    <a:t>x </a:t>
                  </a:r>
                  <a:r>
                    <a:rPr lang="en-US" altLang="en-US" b="1"/>
                    <a:t>+ 5</a:t>
                  </a:r>
                </a:p>
              </p:txBody>
            </p:sp>
            <p:sp>
              <p:nvSpPr>
                <p:cNvPr id="25632" name="Text Box 148"/>
                <p:cNvSpPr txBox="1">
                  <a:spLocks noChangeArrowheads="1"/>
                </p:cNvSpPr>
                <p:nvPr/>
              </p:nvSpPr>
              <p:spPr bwMode="auto">
                <a:xfrm>
                  <a:off x="4754" y="3024"/>
                  <a:ext cx="785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en-US" b="1" i="1"/>
                    <a:t>x</a:t>
                  </a:r>
                  <a:r>
                    <a:rPr lang="en-US" altLang="en-US" b="1" baseline="30000"/>
                    <a:t>2</a:t>
                  </a:r>
                  <a:r>
                    <a:rPr lang="en-US" altLang="en-US" b="1"/>
                    <a:t> – 9</a:t>
                  </a:r>
                  <a:r>
                    <a:rPr lang="en-US" altLang="en-US" b="1" baseline="30000"/>
                    <a:t> </a:t>
                  </a:r>
                  <a:endParaRPr lang="en-US" altLang="en-US" b="1"/>
                </a:p>
              </p:txBody>
            </p:sp>
          </p:grpSp>
          <p:sp>
            <p:nvSpPr>
              <p:cNvPr id="25630" name="Line 149"/>
              <p:cNvSpPr>
                <a:spLocks noChangeShapeType="1"/>
              </p:cNvSpPr>
              <p:nvPr/>
            </p:nvSpPr>
            <p:spPr bwMode="auto">
              <a:xfrm>
                <a:off x="960" y="1740"/>
                <a:ext cx="76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60579" name="Group 163"/>
          <p:cNvGrpSpPr>
            <a:grpSpLocks/>
          </p:cNvGrpSpPr>
          <p:nvPr/>
        </p:nvGrpSpPr>
        <p:grpSpPr bwMode="auto">
          <a:xfrm>
            <a:off x="4876800" y="3308350"/>
            <a:ext cx="4048125" cy="806450"/>
            <a:chOff x="3258" y="2036"/>
            <a:chExt cx="2550" cy="508"/>
          </a:xfrm>
        </p:grpSpPr>
        <p:grpSp>
          <p:nvGrpSpPr>
            <p:cNvPr id="25615" name="Group 151"/>
            <p:cNvGrpSpPr>
              <a:grpSpLocks/>
            </p:cNvGrpSpPr>
            <p:nvPr/>
          </p:nvGrpSpPr>
          <p:grpSpPr bwMode="auto">
            <a:xfrm>
              <a:off x="3258" y="2036"/>
              <a:ext cx="918" cy="508"/>
              <a:chOff x="886" y="1488"/>
              <a:chExt cx="918" cy="508"/>
            </a:xfrm>
          </p:grpSpPr>
          <p:grpSp>
            <p:nvGrpSpPr>
              <p:cNvPr id="25622" name="Group 152"/>
              <p:cNvGrpSpPr>
                <a:grpSpLocks/>
              </p:cNvGrpSpPr>
              <p:nvPr/>
            </p:nvGrpSpPr>
            <p:grpSpPr bwMode="auto">
              <a:xfrm>
                <a:off x="886" y="1488"/>
                <a:ext cx="918" cy="508"/>
                <a:chOff x="4687" y="2804"/>
                <a:chExt cx="918" cy="508"/>
              </a:xfrm>
            </p:grpSpPr>
            <p:sp>
              <p:nvSpPr>
                <p:cNvPr id="25624" name="Text Box 153"/>
                <p:cNvSpPr txBox="1">
                  <a:spLocks noChangeArrowheads="1"/>
                </p:cNvSpPr>
                <p:nvPr/>
              </p:nvSpPr>
              <p:spPr bwMode="auto">
                <a:xfrm>
                  <a:off x="4709" y="2804"/>
                  <a:ext cx="88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en-US"/>
                    <a:t>  </a:t>
                  </a:r>
                  <a:r>
                    <a:rPr lang="en-US" altLang="en-US" i="1">
                      <a:solidFill>
                        <a:srgbClr val="FF0000"/>
                      </a:solidFill>
                    </a:rPr>
                    <a:t>x </a:t>
                  </a:r>
                  <a:r>
                    <a:rPr lang="en-US" altLang="en-US">
                      <a:solidFill>
                        <a:srgbClr val="FF0000"/>
                      </a:solidFill>
                    </a:rPr>
                    <a:t>– 3</a:t>
                  </a:r>
                  <a:r>
                    <a:rPr lang="en-US" altLang="en-US" i="1"/>
                    <a:t> </a:t>
                  </a:r>
                  <a:r>
                    <a:rPr lang="en-US" altLang="en-US"/>
                    <a:t> </a:t>
                  </a:r>
                </a:p>
              </p:txBody>
            </p:sp>
            <p:sp>
              <p:nvSpPr>
                <p:cNvPr id="25625" name="Text Box 154"/>
                <p:cNvSpPr txBox="1">
                  <a:spLocks noChangeArrowheads="1"/>
                </p:cNvSpPr>
                <p:nvPr/>
              </p:nvSpPr>
              <p:spPr bwMode="auto">
                <a:xfrm>
                  <a:off x="4687" y="3024"/>
                  <a:ext cx="918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en-US"/>
                    <a:t>4</a:t>
                  </a:r>
                  <a:r>
                    <a:rPr lang="en-US" altLang="en-US">
                      <a:solidFill>
                        <a:srgbClr val="3333FF"/>
                      </a:solidFill>
                    </a:rPr>
                    <a:t>(</a:t>
                  </a:r>
                  <a:r>
                    <a:rPr lang="en-US" altLang="en-US" i="1">
                      <a:solidFill>
                        <a:srgbClr val="3333FF"/>
                      </a:solidFill>
                    </a:rPr>
                    <a:t>x</a:t>
                  </a:r>
                  <a:r>
                    <a:rPr lang="en-US" altLang="en-US" baseline="30000">
                      <a:solidFill>
                        <a:srgbClr val="3333FF"/>
                      </a:solidFill>
                    </a:rPr>
                    <a:t> </a:t>
                  </a:r>
                  <a:r>
                    <a:rPr lang="en-US" altLang="en-US">
                      <a:solidFill>
                        <a:srgbClr val="3333FF"/>
                      </a:solidFill>
                    </a:rPr>
                    <a:t>+ 5)</a:t>
                  </a:r>
                </a:p>
              </p:txBody>
            </p:sp>
          </p:grpSp>
          <p:sp>
            <p:nvSpPr>
              <p:cNvPr id="25623" name="Line 155"/>
              <p:cNvSpPr>
                <a:spLocks noChangeShapeType="1"/>
              </p:cNvSpPr>
              <p:nvPr/>
            </p:nvSpPr>
            <p:spPr bwMode="auto">
              <a:xfrm>
                <a:off x="960" y="1740"/>
                <a:ext cx="76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5616" name="Text Box 156"/>
            <p:cNvSpPr txBox="1">
              <a:spLocks noChangeArrowheads="1"/>
            </p:cNvSpPr>
            <p:nvPr/>
          </p:nvSpPr>
          <p:spPr bwMode="auto">
            <a:xfrm>
              <a:off x="4128" y="2132"/>
              <a:ext cx="2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sym typeface="Symbol" panose="05050102010706020507" pitchFamily="18" charset="2"/>
                </a:rPr>
                <a:t></a:t>
              </a:r>
            </a:p>
          </p:txBody>
        </p:sp>
        <p:grpSp>
          <p:nvGrpSpPr>
            <p:cNvPr id="25617" name="Group 162"/>
            <p:cNvGrpSpPr>
              <a:grpSpLocks/>
            </p:cNvGrpSpPr>
            <p:nvPr/>
          </p:nvGrpSpPr>
          <p:grpSpPr bwMode="auto">
            <a:xfrm>
              <a:off x="4276" y="2036"/>
              <a:ext cx="1532" cy="508"/>
              <a:chOff x="4276" y="2036"/>
              <a:chExt cx="1532" cy="508"/>
            </a:xfrm>
          </p:grpSpPr>
          <p:grpSp>
            <p:nvGrpSpPr>
              <p:cNvPr id="25618" name="Group 158"/>
              <p:cNvGrpSpPr>
                <a:grpSpLocks/>
              </p:cNvGrpSpPr>
              <p:nvPr/>
            </p:nvGrpSpPr>
            <p:grpSpPr bwMode="auto">
              <a:xfrm>
                <a:off x="4276" y="2036"/>
                <a:ext cx="1532" cy="508"/>
                <a:chOff x="4382" y="2804"/>
                <a:chExt cx="1532" cy="508"/>
              </a:xfrm>
            </p:grpSpPr>
            <p:sp>
              <p:nvSpPr>
                <p:cNvPr id="25620" name="Text Box 159"/>
                <p:cNvSpPr txBox="1">
                  <a:spLocks noChangeArrowheads="1"/>
                </p:cNvSpPr>
                <p:nvPr/>
              </p:nvSpPr>
              <p:spPr bwMode="auto">
                <a:xfrm>
                  <a:off x="4828" y="2804"/>
                  <a:ext cx="645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en-US" i="1">
                      <a:solidFill>
                        <a:srgbClr val="3333FF"/>
                      </a:solidFill>
                    </a:rPr>
                    <a:t>x </a:t>
                  </a:r>
                  <a:r>
                    <a:rPr lang="en-US" altLang="en-US">
                      <a:solidFill>
                        <a:srgbClr val="3333FF"/>
                      </a:solidFill>
                    </a:rPr>
                    <a:t>+ 5</a:t>
                  </a:r>
                </a:p>
              </p:txBody>
            </p:sp>
            <p:sp>
              <p:nvSpPr>
                <p:cNvPr id="25621" name="Text Box 160"/>
                <p:cNvSpPr txBox="1">
                  <a:spLocks noChangeArrowheads="1"/>
                </p:cNvSpPr>
                <p:nvPr/>
              </p:nvSpPr>
              <p:spPr bwMode="auto">
                <a:xfrm>
                  <a:off x="4382" y="3024"/>
                  <a:ext cx="153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en-US">
                      <a:solidFill>
                        <a:srgbClr val="FF0000"/>
                      </a:solidFill>
                    </a:rPr>
                    <a:t>(</a:t>
                  </a:r>
                  <a:r>
                    <a:rPr lang="en-US" altLang="en-US" i="1">
                      <a:solidFill>
                        <a:srgbClr val="FF0000"/>
                      </a:solidFill>
                    </a:rPr>
                    <a:t>x</a:t>
                  </a:r>
                  <a:r>
                    <a:rPr lang="en-US" altLang="en-US">
                      <a:solidFill>
                        <a:srgbClr val="FF0000"/>
                      </a:solidFill>
                    </a:rPr>
                    <a:t> – 3)</a:t>
                  </a:r>
                  <a:r>
                    <a:rPr lang="en-US" altLang="en-US"/>
                    <a:t>(</a:t>
                  </a:r>
                  <a:r>
                    <a:rPr lang="en-US" altLang="en-US" i="1"/>
                    <a:t>x</a:t>
                  </a:r>
                  <a:r>
                    <a:rPr lang="en-US" altLang="en-US"/>
                    <a:t> + 3)</a:t>
                  </a:r>
                  <a:r>
                    <a:rPr lang="en-US" altLang="en-US" baseline="30000"/>
                    <a:t> </a:t>
                  </a:r>
                  <a:endParaRPr lang="en-US" altLang="en-US"/>
                </a:p>
              </p:txBody>
            </p:sp>
          </p:grpSp>
          <p:sp>
            <p:nvSpPr>
              <p:cNvPr id="25619" name="Line 161"/>
              <p:cNvSpPr>
                <a:spLocks noChangeShapeType="1"/>
              </p:cNvSpPr>
              <p:nvPr/>
            </p:nvSpPr>
            <p:spPr bwMode="auto">
              <a:xfrm>
                <a:off x="4368" y="2288"/>
                <a:ext cx="12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801688" y="3322638"/>
          <a:ext cx="1730375" cy="110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53" name="Equation" r:id="rId4" imgW="698197" imgH="444307" progId="Equation.DSMT4">
                  <p:embed/>
                </p:oleObj>
              </mc:Choice>
              <mc:Fallback>
                <p:oleObj name="Equation" r:id="rId4" imgW="698197" imgH="444307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1688" y="3322638"/>
                        <a:ext cx="1730375" cy="1101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776288" y="4765675"/>
          <a:ext cx="976312" cy="110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54" name="Equation" r:id="rId6" imgW="393529" imgH="444307" progId="Equation.DSMT4">
                  <p:embed/>
                </p:oleObj>
              </mc:Choice>
              <mc:Fallback>
                <p:oleObj name="Equation" r:id="rId6" imgW="393529" imgH="444307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6288" y="4765675"/>
                        <a:ext cx="976312" cy="1101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057400" y="4724400"/>
          <a:ext cx="1069975" cy="110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55" name="Equation" r:id="rId8" imgW="431613" imgH="444307" progId="Equation.DSMT4">
                  <p:embed/>
                </p:oleObj>
              </mc:Choice>
              <mc:Fallback>
                <p:oleObj name="Equation" r:id="rId8" imgW="431613" imgH="444307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4724400"/>
                        <a:ext cx="1069975" cy="1101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260975" y="4267200"/>
          <a:ext cx="2968625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56" name="Equation" r:id="rId10" imgW="1497950" imgH="482391" progId="Equation.DSMT4">
                  <p:embed/>
                </p:oleObj>
              </mc:Choice>
              <mc:Fallback>
                <p:oleObj name="Equation" r:id="rId10" imgW="1497950" imgH="482391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0975" y="4267200"/>
                        <a:ext cx="2968625" cy="955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5868988" y="5518150"/>
          <a:ext cx="1206500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57" name="Equation" r:id="rId12" imgW="609600" imgH="457200" progId="Equation.DSMT4">
                  <p:embed/>
                </p:oleObj>
              </mc:Choice>
              <mc:Fallback>
                <p:oleObj name="Equation" r:id="rId12" imgW="609600" imgH="457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8988" y="5518150"/>
                        <a:ext cx="1206500" cy="904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  <p:bldP spid="85" grpId="0" animBg="1"/>
      <p:bldP spid="2560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/>
          <p:cNvSpPr/>
          <p:nvPr/>
        </p:nvSpPr>
        <p:spPr>
          <a:xfrm>
            <a:off x="6019800" y="5486400"/>
            <a:ext cx="1662113" cy="9080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376363" y="4572000"/>
            <a:ext cx="1062037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7652" name="Text Box 14"/>
          <p:cNvSpPr txBox="1">
            <a:spLocks noChangeArrowheads="1"/>
          </p:cNvSpPr>
          <p:nvPr/>
        </p:nvSpPr>
        <p:spPr bwMode="auto">
          <a:xfrm>
            <a:off x="0" y="741363"/>
            <a:ext cx="9144000" cy="95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latin typeface="Arial Black" panose="020B0A04020102020204" pitchFamily="34" charset="0"/>
              </a:rPr>
              <a:t>You Try!</a:t>
            </a:r>
            <a:r>
              <a:rPr lang="en-US" altLang="en-US">
                <a:solidFill>
                  <a:srgbClr val="006699"/>
                </a:solidFill>
                <a:latin typeface="Arial Black" panose="020B0A04020102020204" pitchFamily="34" charset="0"/>
              </a:rPr>
              <a:t> </a:t>
            </a:r>
            <a:r>
              <a:rPr lang="en-US" altLang="en-US" sz="2800" b="1"/>
              <a:t>Multiply. Assume that all expressions are defined.</a:t>
            </a:r>
          </a:p>
        </p:txBody>
      </p:sp>
      <p:graphicFrame>
        <p:nvGraphicFramePr>
          <p:cNvPr id="27653" name="Object 20"/>
          <p:cNvGraphicFramePr>
            <a:graphicFrameLocks noChangeAspect="1"/>
          </p:cNvGraphicFramePr>
          <p:nvPr/>
        </p:nvGraphicFramePr>
        <p:xfrm>
          <a:off x="2565400" y="1358900"/>
          <a:ext cx="914400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8" name="Equation" r:id="rId4" imgW="446992" imgH="756448" progId="Equation.DSMT4">
                  <p:embed/>
                </p:oleObj>
              </mc:Choice>
              <mc:Fallback>
                <p:oleObj name="Equation" r:id="rId4" imgW="446992" imgH="756448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5400" y="1358900"/>
                        <a:ext cx="914400" cy="28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4" name="Object 22"/>
          <p:cNvGraphicFramePr>
            <a:graphicFrameLocks noChangeAspect="1"/>
          </p:cNvGraphicFramePr>
          <p:nvPr/>
        </p:nvGraphicFramePr>
        <p:xfrm>
          <a:off x="2940050" y="1363663"/>
          <a:ext cx="1651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9" name="Equation" r:id="rId6" imgW="165028" imgH="279279" progId="Equation.DSMT4">
                  <p:embed/>
                </p:oleObj>
              </mc:Choice>
              <mc:Fallback>
                <p:oleObj name="Equation" r:id="rId6" imgW="165028" imgH="279279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0050" y="1363663"/>
                        <a:ext cx="1651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-12700" y="16970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anose="020B0A04020102020204" pitchFamily="34" charset="0"/>
              </a:rPr>
              <a:t>Example 2C				Example 2D 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1558925" y="4506913"/>
          <a:ext cx="785813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0" name="Equation" r:id="rId8" imgW="304668" imgH="418918" progId="Equation.DSMT4">
                  <p:embed/>
                </p:oleObj>
              </mc:Choice>
              <mc:Fallback>
                <p:oleObj name="Equation" r:id="rId8" imgW="304668" imgH="418918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8925" y="4506913"/>
                        <a:ext cx="785813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0" name="Group 71"/>
          <p:cNvGrpSpPr>
            <a:grpSpLocks/>
          </p:cNvGrpSpPr>
          <p:nvPr/>
        </p:nvGrpSpPr>
        <p:grpSpPr bwMode="auto">
          <a:xfrm>
            <a:off x="762000" y="2393950"/>
            <a:ext cx="2282825" cy="838200"/>
            <a:chOff x="618" y="1488"/>
            <a:chExt cx="1438" cy="528"/>
          </a:xfrm>
        </p:grpSpPr>
        <p:grpSp>
          <p:nvGrpSpPr>
            <p:cNvPr id="27675" name="Group 68"/>
            <p:cNvGrpSpPr>
              <a:grpSpLocks/>
            </p:cNvGrpSpPr>
            <p:nvPr/>
          </p:nvGrpSpPr>
          <p:grpSpPr bwMode="auto">
            <a:xfrm>
              <a:off x="618" y="1488"/>
              <a:ext cx="390" cy="528"/>
              <a:chOff x="618" y="1488"/>
              <a:chExt cx="390" cy="528"/>
            </a:xfrm>
          </p:grpSpPr>
          <p:sp>
            <p:nvSpPr>
              <p:cNvPr id="27687" name="Text Box 55"/>
              <p:cNvSpPr txBox="1">
                <a:spLocks noChangeArrowheads="1"/>
              </p:cNvSpPr>
              <p:nvPr/>
            </p:nvSpPr>
            <p:spPr bwMode="auto">
              <a:xfrm>
                <a:off x="624" y="1488"/>
                <a:ext cx="31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b="1"/>
                  <a:t> </a:t>
                </a:r>
                <a:r>
                  <a:rPr lang="en-US" altLang="en-US" b="1" i="1"/>
                  <a:t>x</a:t>
                </a:r>
                <a:endParaRPr lang="en-US" altLang="en-US" b="1"/>
              </a:p>
            </p:txBody>
          </p:sp>
          <p:sp>
            <p:nvSpPr>
              <p:cNvPr id="27688" name="Text Box 56"/>
              <p:cNvSpPr txBox="1">
                <a:spLocks noChangeArrowheads="1"/>
              </p:cNvSpPr>
              <p:nvPr/>
            </p:nvSpPr>
            <p:spPr bwMode="auto">
              <a:xfrm>
                <a:off x="618" y="1728"/>
                <a:ext cx="39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b="1"/>
                  <a:t>15</a:t>
                </a:r>
              </a:p>
            </p:txBody>
          </p:sp>
          <p:sp>
            <p:nvSpPr>
              <p:cNvPr id="27689" name="Line 57"/>
              <p:cNvSpPr>
                <a:spLocks noChangeShapeType="1"/>
              </p:cNvSpPr>
              <p:nvPr/>
            </p:nvSpPr>
            <p:spPr bwMode="auto">
              <a:xfrm>
                <a:off x="624" y="1760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7676" name="Text Box 58"/>
            <p:cNvSpPr txBox="1">
              <a:spLocks noChangeArrowheads="1"/>
            </p:cNvSpPr>
            <p:nvPr/>
          </p:nvSpPr>
          <p:spPr bwMode="auto">
            <a:xfrm>
              <a:off x="1428" y="1591"/>
              <a:ext cx="2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sym typeface="Symbol" panose="05050102010706020507" pitchFamily="18" charset="2"/>
                </a:rPr>
                <a:t></a:t>
              </a:r>
            </a:p>
          </p:txBody>
        </p:sp>
        <p:grpSp>
          <p:nvGrpSpPr>
            <p:cNvPr id="27677" name="Group 70"/>
            <p:cNvGrpSpPr>
              <a:grpSpLocks/>
            </p:cNvGrpSpPr>
            <p:nvPr/>
          </p:nvGrpSpPr>
          <p:grpSpPr bwMode="auto">
            <a:xfrm>
              <a:off x="1638" y="1508"/>
              <a:ext cx="418" cy="508"/>
              <a:chOff x="1824" y="1508"/>
              <a:chExt cx="418" cy="508"/>
            </a:xfrm>
          </p:grpSpPr>
          <p:grpSp>
            <p:nvGrpSpPr>
              <p:cNvPr id="27683" name="Group 60"/>
              <p:cNvGrpSpPr>
                <a:grpSpLocks/>
              </p:cNvGrpSpPr>
              <p:nvPr/>
            </p:nvGrpSpPr>
            <p:grpSpPr bwMode="auto">
              <a:xfrm>
                <a:off x="1852" y="1508"/>
                <a:ext cx="390" cy="508"/>
                <a:chOff x="4956" y="2804"/>
                <a:chExt cx="390" cy="508"/>
              </a:xfrm>
            </p:grpSpPr>
            <p:sp>
              <p:nvSpPr>
                <p:cNvPr id="27685" name="Text Box 61"/>
                <p:cNvSpPr txBox="1">
                  <a:spLocks noChangeArrowheads="1"/>
                </p:cNvSpPr>
                <p:nvPr/>
              </p:nvSpPr>
              <p:spPr bwMode="auto">
                <a:xfrm>
                  <a:off x="4956" y="2804"/>
                  <a:ext cx="390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en-US" b="1"/>
                    <a:t>20</a:t>
                  </a:r>
                </a:p>
              </p:txBody>
            </p:sp>
            <p:sp>
              <p:nvSpPr>
                <p:cNvPr id="27686" name="Text Box 62"/>
                <p:cNvSpPr txBox="1">
                  <a:spLocks noChangeArrowheads="1"/>
                </p:cNvSpPr>
                <p:nvPr/>
              </p:nvSpPr>
              <p:spPr bwMode="auto">
                <a:xfrm>
                  <a:off x="4976" y="3024"/>
                  <a:ext cx="335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en-US" b="1" i="1"/>
                    <a:t>x</a:t>
                  </a:r>
                  <a:r>
                    <a:rPr lang="en-US" altLang="en-US" b="1" baseline="30000"/>
                    <a:t>4</a:t>
                  </a:r>
                  <a:endParaRPr lang="en-US" altLang="en-US" b="1"/>
                </a:p>
              </p:txBody>
            </p:sp>
          </p:grpSp>
          <p:sp>
            <p:nvSpPr>
              <p:cNvPr id="27684" name="Line 63"/>
              <p:cNvSpPr>
                <a:spLocks noChangeShapeType="1"/>
              </p:cNvSpPr>
              <p:nvPr/>
            </p:nvSpPr>
            <p:spPr bwMode="auto">
              <a:xfrm>
                <a:off x="1824" y="1767"/>
                <a:ext cx="3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7678" name="Text Box 66"/>
            <p:cNvSpPr txBox="1">
              <a:spLocks noChangeArrowheads="1"/>
            </p:cNvSpPr>
            <p:nvPr/>
          </p:nvSpPr>
          <p:spPr bwMode="auto">
            <a:xfrm>
              <a:off x="939" y="1591"/>
              <a:ext cx="2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sym typeface="Symbol" panose="05050102010706020507" pitchFamily="18" charset="2"/>
                </a:rPr>
                <a:t></a:t>
              </a:r>
            </a:p>
          </p:txBody>
        </p:sp>
        <p:grpSp>
          <p:nvGrpSpPr>
            <p:cNvPr id="27679" name="Group 69"/>
            <p:cNvGrpSpPr>
              <a:grpSpLocks/>
            </p:cNvGrpSpPr>
            <p:nvPr/>
          </p:nvGrpSpPr>
          <p:grpSpPr bwMode="auto">
            <a:xfrm>
              <a:off x="1063" y="1488"/>
              <a:ext cx="450" cy="528"/>
              <a:chOff x="1056" y="1488"/>
              <a:chExt cx="450" cy="528"/>
            </a:xfrm>
          </p:grpSpPr>
          <p:sp>
            <p:nvSpPr>
              <p:cNvPr id="27680" name="Text Box 64"/>
              <p:cNvSpPr txBox="1">
                <a:spLocks noChangeArrowheads="1"/>
              </p:cNvSpPr>
              <p:nvPr/>
            </p:nvSpPr>
            <p:spPr bwMode="auto">
              <a:xfrm>
                <a:off x="1056" y="1728"/>
                <a:ext cx="3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r>
                  <a:rPr lang="en-US" altLang="en-US" b="1"/>
                  <a:t>2</a:t>
                </a:r>
                <a:r>
                  <a:rPr lang="en-US" altLang="en-US" b="1" i="1"/>
                  <a:t>x</a:t>
                </a:r>
              </a:p>
            </p:txBody>
          </p:sp>
          <p:sp>
            <p:nvSpPr>
              <p:cNvPr id="27681" name="Text Box 65"/>
              <p:cNvSpPr txBox="1">
                <a:spLocks noChangeArrowheads="1"/>
              </p:cNvSpPr>
              <p:nvPr/>
            </p:nvSpPr>
            <p:spPr bwMode="auto">
              <a:xfrm>
                <a:off x="1105" y="1488"/>
                <a:ext cx="40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r>
                  <a:rPr lang="en-US" altLang="en-US" b="1" i="1"/>
                  <a:t> x</a:t>
                </a:r>
                <a:r>
                  <a:rPr lang="en-US" altLang="en-US" b="1" baseline="30000"/>
                  <a:t>7</a:t>
                </a:r>
              </a:p>
            </p:txBody>
          </p:sp>
          <p:sp>
            <p:nvSpPr>
              <p:cNvPr id="27682" name="Line 67"/>
              <p:cNvSpPr>
                <a:spLocks noChangeShapeType="1"/>
              </p:cNvSpPr>
              <p:nvPr/>
            </p:nvSpPr>
            <p:spPr bwMode="auto">
              <a:xfrm>
                <a:off x="1104" y="1762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64" name="Group 137"/>
          <p:cNvGrpSpPr>
            <a:grpSpLocks/>
          </p:cNvGrpSpPr>
          <p:nvPr/>
        </p:nvGrpSpPr>
        <p:grpSpPr bwMode="auto">
          <a:xfrm>
            <a:off x="4765675" y="2425700"/>
            <a:ext cx="3921125" cy="806450"/>
            <a:chOff x="3002" y="1508"/>
            <a:chExt cx="2470" cy="508"/>
          </a:xfrm>
        </p:grpSpPr>
        <p:grpSp>
          <p:nvGrpSpPr>
            <p:cNvPr id="27664" name="Group 136"/>
            <p:cNvGrpSpPr>
              <a:grpSpLocks/>
            </p:cNvGrpSpPr>
            <p:nvPr/>
          </p:nvGrpSpPr>
          <p:grpSpPr bwMode="auto">
            <a:xfrm>
              <a:off x="3002" y="1508"/>
              <a:ext cx="1351" cy="508"/>
              <a:chOff x="3002" y="1508"/>
              <a:chExt cx="1351" cy="508"/>
            </a:xfrm>
          </p:grpSpPr>
          <p:grpSp>
            <p:nvGrpSpPr>
              <p:cNvPr id="27671" name="Group 105"/>
              <p:cNvGrpSpPr>
                <a:grpSpLocks/>
              </p:cNvGrpSpPr>
              <p:nvPr/>
            </p:nvGrpSpPr>
            <p:grpSpPr bwMode="auto">
              <a:xfrm>
                <a:off x="3002" y="1508"/>
                <a:ext cx="1351" cy="508"/>
                <a:chOff x="4470" y="2804"/>
                <a:chExt cx="1351" cy="508"/>
              </a:xfrm>
            </p:grpSpPr>
            <p:sp>
              <p:nvSpPr>
                <p:cNvPr id="27673" name="Text Box 106"/>
                <p:cNvSpPr txBox="1">
                  <a:spLocks noChangeArrowheads="1"/>
                </p:cNvSpPr>
                <p:nvPr/>
              </p:nvSpPr>
              <p:spPr bwMode="auto">
                <a:xfrm>
                  <a:off x="4489" y="2804"/>
                  <a:ext cx="1325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en-US" b="1"/>
                    <a:t>  10</a:t>
                  </a:r>
                  <a:r>
                    <a:rPr lang="en-US" altLang="en-US" b="1" i="1"/>
                    <a:t>x </a:t>
                  </a:r>
                  <a:r>
                    <a:rPr lang="en-US" altLang="en-US" b="1"/>
                    <a:t>– 40</a:t>
                  </a:r>
                  <a:r>
                    <a:rPr lang="en-US" altLang="en-US" b="1" i="1"/>
                    <a:t> </a:t>
                  </a:r>
                  <a:r>
                    <a:rPr lang="en-US" altLang="en-US" b="1"/>
                    <a:t> </a:t>
                  </a:r>
                </a:p>
              </p:txBody>
            </p:sp>
            <p:sp>
              <p:nvSpPr>
                <p:cNvPr id="27674" name="Text Box 107"/>
                <p:cNvSpPr txBox="1">
                  <a:spLocks noChangeArrowheads="1"/>
                </p:cNvSpPr>
                <p:nvPr/>
              </p:nvSpPr>
              <p:spPr bwMode="auto">
                <a:xfrm>
                  <a:off x="4470" y="3024"/>
                  <a:ext cx="1351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en-US" b="1" i="1"/>
                    <a:t>x</a:t>
                  </a:r>
                  <a:r>
                    <a:rPr lang="en-US" altLang="en-US" b="1" baseline="30000"/>
                    <a:t>2 </a:t>
                  </a:r>
                  <a:r>
                    <a:rPr lang="en-US" altLang="en-US" b="1"/>
                    <a:t>– 6</a:t>
                  </a:r>
                  <a:r>
                    <a:rPr lang="en-US" altLang="en-US" b="1" i="1"/>
                    <a:t>x</a:t>
                  </a:r>
                  <a:r>
                    <a:rPr lang="en-US" altLang="en-US" b="1"/>
                    <a:t> + 8</a:t>
                  </a:r>
                  <a:r>
                    <a:rPr lang="en-US" altLang="en-US"/>
                    <a:t> </a:t>
                  </a:r>
                </a:p>
              </p:txBody>
            </p:sp>
          </p:grpSp>
          <p:sp>
            <p:nvSpPr>
              <p:cNvPr id="27672" name="Line 108"/>
              <p:cNvSpPr>
                <a:spLocks noChangeShapeType="1"/>
              </p:cNvSpPr>
              <p:nvPr/>
            </p:nvSpPr>
            <p:spPr bwMode="auto">
              <a:xfrm>
                <a:off x="3072" y="1760"/>
                <a:ext cx="115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7665" name="Text Box 109"/>
            <p:cNvSpPr txBox="1">
              <a:spLocks noChangeArrowheads="1"/>
            </p:cNvSpPr>
            <p:nvPr/>
          </p:nvSpPr>
          <p:spPr bwMode="auto">
            <a:xfrm>
              <a:off x="4308" y="1604"/>
              <a:ext cx="2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sym typeface="Symbol" panose="05050102010706020507" pitchFamily="18" charset="2"/>
                </a:rPr>
                <a:t></a:t>
              </a:r>
            </a:p>
          </p:txBody>
        </p:sp>
        <p:grpSp>
          <p:nvGrpSpPr>
            <p:cNvPr id="27666" name="Group 110"/>
            <p:cNvGrpSpPr>
              <a:grpSpLocks/>
            </p:cNvGrpSpPr>
            <p:nvPr/>
          </p:nvGrpSpPr>
          <p:grpSpPr bwMode="auto">
            <a:xfrm>
              <a:off x="4474" y="1508"/>
              <a:ext cx="998" cy="508"/>
              <a:chOff x="847" y="1488"/>
              <a:chExt cx="998" cy="508"/>
            </a:xfrm>
          </p:grpSpPr>
          <p:grpSp>
            <p:nvGrpSpPr>
              <p:cNvPr id="27667" name="Group 111"/>
              <p:cNvGrpSpPr>
                <a:grpSpLocks/>
              </p:cNvGrpSpPr>
              <p:nvPr/>
            </p:nvGrpSpPr>
            <p:grpSpPr bwMode="auto">
              <a:xfrm>
                <a:off x="847" y="1488"/>
                <a:ext cx="998" cy="508"/>
                <a:chOff x="4648" y="2804"/>
                <a:chExt cx="998" cy="508"/>
              </a:xfrm>
            </p:grpSpPr>
            <p:sp>
              <p:nvSpPr>
                <p:cNvPr id="27669" name="Text Box 112"/>
                <p:cNvSpPr txBox="1">
                  <a:spLocks noChangeArrowheads="1"/>
                </p:cNvSpPr>
                <p:nvPr/>
              </p:nvSpPr>
              <p:spPr bwMode="auto">
                <a:xfrm>
                  <a:off x="4811" y="2804"/>
                  <a:ext cx="680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en-US" b="1" i="1"/>
                    <a:t>x </a:t>
                  </a:r>
                  <a:r>
                    <a:rPr lang="en-US" altLang="en-US" b="1"/>
                    <a:t>+ 3</a:t>
                  </a:r>
                </a:p>
              </p:txBody>
            </p:sp>
            <p:sp>
              <p:nvSpPr>
                <p:cNvPr id="27670" name="Text Box 113"/>
                <p:cNvSpPr txBox="1">
                  <a:spLocks noChangeArrowheads="1"/>
                </p:cNvSpPr>
                <p:nvPr/>
              </p:nvSpPr>
              <p:spPr bwMode="auto">
                <a:xfrm>
                  <a:off x="4648" y="3024"/>
                  <a:ext cx="998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en-US" b="1"/>
                    <a:t>5</a:t>
                  </a:r>
                  <a:r>
                    <a:rPr lang="en-US" altLang="en-US" b="1" i="1"/>
                    <a:t>x</a:t>
                  </a:r>
                  <a:r>
                    <a:rPr lang="en-US" altLang="en-US" b="1"/>
                    <a:t> + 15</a:t>
                  </a:r>
                  <a:r>
                    <a:rPr lang="en-US" altLang="en-US" b="1" baseline="30000"/>
                    <a:t> </a:t>
                  </a:r>
                  <a:endParaRPr lang="en-US" altLang="en-US" b="1"/>
                </a:p>
              </p:txBody>
            </p:sp>
          </p:grpSp>
          <p:sp>
            <p:nvSpPr>
              <p:cNvPr id="27668" name="Line 114"/>
              <p:cNvSpPr>
                <a:spLocks noChangeShapeType="1"/>
              </p:cNvSpPr>
              <p:nvPr/>
            </p:nvSpPr>
            <p:spPr bwMode="auto">
              <a:xfrm>
                <a:off x="960" y="1740"/>
                <a:ext cx="76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606425" y="3505200"/>
          <a:ext cx="1436688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1" name="Equation" r:id="rId10" imgW="825500" imgH="419100" progId="Equation.DSMT4">
                  <p:embed/>
                </p:oleObj>
              </mc:Choice>
              <mc:Fallback>
                <p:oleObj name="Equation" r:id="rId10" imgW="825500" imgH="4191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425" y="3505200"/>
                        <a:ext cx="1436688" cy="73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370138" y="3505200"/>
          <a:ext cx="906462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2" name="Equation" r:id="rId12" imgW="520700" imgH="419100" progId="Equation.DSMT4">
                  <p:embed/>
                </p:oleObj>
              </mc:Choice>
              <mc:Fallback>
                <p:oleObj name="Equation" r:id="rId12" imgW="520700" imgH="4191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0138" y="3505200"/>
                        <a:ext cx="906462" cy="73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5226050" y="3505200"/>
          <a:ext cx="2851150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3" name="Equation" r:id="rId14" imgW="1637589" imgH="482391" progId="Equation.DSMT4">
                  <p:embed/>
                </p:oleObj>
              </mc:Choice>
              <mc:Fallback>
                <p:oleObj name="Equation" r:id="rId14" imgW="1637589" imgH="482391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6050" y="3505200"/>
                        <a:ext cx="2851150" cy="841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5389563" y="4419600"/>
          <a:ext cx="2630487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4" name="Equation" r:id="rId16" imgW="1511300" imgH="482600" progId="Equation.DSMT4">
                  <p:embed/>
                </p:oleObj>
              </mc:Choice>
              <mc:Fallback>
                <p:oleObj name="Equation" r:id="rId16" imgW="1511300" imgH="4826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9563" y="4419600"/>
                        <a:ext cx="2630487" cy="841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6430963" y="5588000"/>
          <a:ext cx="884237" cy="79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5" name="Equation" r:id="rId18" imgW="508000" imgH="457200" progId="Equation.DSMT4">
                  <p:embed/>
                </p:oleObj>
              </mc:Choice>
              <mc:Fallback>
                <p:oleObj name="Equation" r:id="rId18" imgW="508000" imgH="4572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30963" y="5588000"/>
                        <a:ext cx="884237" cy="798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" grpId="0" animBg="1"/>
      <p:bldP spid="2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Box 1"/>
          <p:cNvSpPr txBox="1">
            <a:spLocks noChangeArrowheads="1"/>
          </p:cNvSpPr>
          <p:nvPr/>
        </p:nvSpPr>
        <p:spPr bwMode="auto">
          <a:xfrm>
            <a:off x="1828800" y="1857375"/>
            <a:ext cx="5638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en-US" altLang="en-US" sz="7200" b="1"/>
              <a:t>DIVIDING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" y="3352800"/>
            <a:ext cx="739140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algn="ctr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Keep</a:t>
            </a:r>
          </a:p>
          <a:p>
            <a:pPr marL="342900" indent="-342900" algn="ctr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Change</a:t>
            </a:r>
          </a:p>
          <a:p>
            <a:pPr marL="342900" indent="-342900" algn="ctr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Flip</a:t>
            </a:r>
          </a:p>
          <a:p>
            <a:pPr algn="ctr" eaLnBrk="1" hangingPunct="1">
              <a:defRPr/>
            </a:pPr>
            <a:r>
              <a:rPr lang="en-US" dirty="0"/>
              <a:t>(then the problem becomes multiplication)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/>
          <p:cNvSpPr/>
          <p:nvPr/>
        </p:nvSpPr>
        <p:spPr>
          <a:xfrm>
            <a:off x="5715000" y="4854575"/>
            <a:ext cx="1662113" cy="1120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0723" name="Text Box 5"/>
          <p:cNvSpPr txBox="1">
            <a:spLocks noChangeArrowheads="1"/>
          </p:cNvSpPr>
          <p:nvPr/>
        </p:nvSpPr>
        <p:spPr bwMode="auto">
          <a:xfrm>
            <a:off x="304800" y="1676400"/>
            <a:ext cx="8001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/>
              <a:t>Divide. Assume that all expressions are defined.</a:t>
            </a:r>
            <a:endParaRPr lang="en-US" altLang="en-US"/>
          </a:p>
        </p:txBody>
      </p:sp>
      <p:sp>
        <p:nvSpPr>
          <p:cNvPr id="30724" name="Text Box 6"/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anose="020B0A04020102020204" pitchFamily="34" charset="0"/>
              </a:rPr>
              <a:t>Example 3A: Dividing Rational Expressions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30725" name="Text Box 7"/>
          <p:cNvSpPr txBox="1">
            <a:spLocks noChangeArrowheads="1"/>
          </p:cNvSpPr>
          <p:nvPr/>
        </p:nvSpPr>
        <p:spPr bwMode="auto">
          <a:xfrm>
            <a:off x="517525" y="31559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en-US" altLang="en-US" i="1"/>
          </a:p>
        </p:txBody>
      </p:sp>
      <p:grpSp>
        <p:nvGrpSpPr>
          <p:cNvPr id="30726" name="Group 55"/>
          <p:cNvGrpSpPr>
            <a:grpSpLocks/>
          </p:cNvGrpSpPr>
          <p:nvPr/>
        </p:nvGrpSpPr>
        <p:grpSpPr bwMode="auto">
          <a:xfrm>
            <a:off x="849313" y="2590800"/>
            <a:ext cx="1952625" cy="838200"/>
            <a:chOff x="535" y="1632"/>
            <a:chExt cx="1230" cy="528"/>
          </a:xfrm>
        </p:grpSpPr>
        <p:grpSp>
          <p:nvGrpSpPr>
            <p:cNvPr id="30740" name="Group 54"/>
            <p:cNvGrpSpPr>
              <a:grpSpLocks/>
            </p:cNvGrpSpPr>
            <p:nvPr/>
          </p:nvGrpSpPr>
          <p:grpSpPr bwMode="auto">
            <a:xfrm>
              <a:off x="535" y="1632"/>
              <a:ext cx="688" cy="528"/>
              <a:chOff x="535" y="1632"/>
              <a:chExt cx="688" cy="528"/>
            </a:xfrm>
          </p:grpSpPr>
          <p:sp>
            <p:nvSpPr>
              <p:cNvPr id="30746" name="Text Box 40"/>
              <p:cNvSpPr txBox="1">
                <a:spLocks noChangeArrowheads="1"/>
              </p:cNvSpPr>
              <p:nvPr/>
            </p:nvSpPr>
            <p:spPr bwMode="auto">
              <a:xfrm>
                <a:off x="576" y="1632"/>
                <a:ext cx="53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b="1"/>
                  <a:t> 5</a:t>
                </a:r>
                <a:r>
                  <a:rPr lang="en-US" altLang="en-US" b="1" i="1"/>
                  <a:t>x</a:t>
                </a:r>
                <a:r>
                  <a:rPr lang="en-US" altLang="en-US" b="1" baseline="30000"/>
                  <a:t>4</a:t>
                </a:r>
                <a:endParaRPr lang="en-US" altLang="en-US" b="1"/>
              </a:p>
            </p:txBody>
          </p:sp>
          <p:sp>
            <p:nvSpPr>
              <p:cNvPr id="30747" name="Text Box 41"/>
              <p:cNvSpPr txBox="1">
                <a:spLocks noChangeArrowheads="1"/>
              </p:cNvSpPr>
              <p:nvPr/>
            </p:nvSpPr>
            <p:spPr bwMode="auto">
              <a:xfrm>
                <a:off x="535" y="1872"/>
                <a:ext cx="6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b="1"/>
                  <a:t>8</a:t>
                </a:r>
                <a:r>
                  <a:rPr lang="en-US" altLang="en-US" b="1" i="1"/>
                  <a:t>x</a:t>
                </a:r>
                <a:r>
                  <a:rPr lang="en-US" altLang="en-US" b="1" baseline="30000"/>
                  <a:t>2</a:t>
                </a:r>
                <a:r>
                  <a:rPr lang="en-US" altLang="en-US" b="1" i="1"/>
                  <a:t>y</a:t>
                </a:r>
                <a:r>
                  <a:rPr lang="en-US" altLang="en-US" b="1" baseline="30000"/>
                  <a:t>2</a:t>
                </a:r>
                <a:endParaRPr lang="en-US" altLang="en-US" b="1"/>
              </a:p>
            </p:txBody>
          </p:sp>
          <p:sp>
            <p:nvSpPr>
              <p:cNvPr id="30748" name="Line 42"/>
              <p:cNvSpPr>
                <a:spLocks noChangeShapeType="1"/>
              </p:cNvSpPr>
              <p:nvPr/>
            </p:nvSpPr>
            <p:spPr bwMode="auto">
              <a:xfrm>
                <a:off x="624" y="1904"/>
                <a:ext cx="5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0741" name="Text Box 49"/>
            <p:cNvSpPr txBox="1">
              <a:spLocks noChangeArrowheads="1"/>
            </p:cNvSpPr>
            <p:nvPr/>
          </p:nvSpPr>
          <p:spPr bwMode="auto">
            <a:xfrm>
              <a:off x="1109" y="1733"/>
              <a:ext cx="28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en-US" b="1">
                  <a:sym typeface="Symbol" panose="05050102010706020507" pitchFamily="18" charset="2"/>
                </a:rPr>
                <a:t>÷</a:t>
              </a:r>
            </a:p>
          </p:txBody>
        </p:sp>
        <p:grpSp>
          <p:nvGrpSpPr>
            <p:cNvPr id="30742" name="Group 50"/>
            <p:cNvGrpSpPr>
              <a:grpSpLocks/>
            </p:cNvGrpSpPr>
            <p:nvPr/>
          </p:nvGrpSpPr>
          <p:grpSpPr bwMode="auto">
            <a:xfrm>
              <a:off x="1296" y="1632"/>
              <a:ext cx="469" cy="528"/>
              <a:chOff x="1056" y="1488"/>
              <a:chExt cx="469" cy="528"/>
            </a:xfrm>
          </p:grpSpPr>
          <p:sp>
            <p:nvSpPr>
              <p:cNvPr id="30743" name="Text Box 51"/>
              <p:cNvSpPr txBox="1">
                <a:spLocks noChangeArrowheads="1"/>
              </p:cNvSpPr>
              <p:nvPr/>
            </p:nvSpPr>
            <p:spPr bwMode="auto">
              <a:xfrm>
                <a:off x="1056" y="1728"/>
                <a:ext cx="46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r>
                  <a:rPr lang="en-US" altLang="en-US" b="1"/>
                  <a:t>8</a:t>
                </a:r>
                <a:r>
                  <a:rPr lang="en-US" altLang="en-US" b="1" i="1"/>
                  <a:t>y</a:t>
                </a:r>
                <a:r>
                  <a:rPr lang="en-US" altLang="en-US" b="1" baseline="30000"/>
                  <a:t>5</a:t>
                </a:r>
                <a:endParaRPr lang="en-US" altLang="en-US" b="1" i="1"/>
              </a:p>
            </p:txBody>
          </p:sp>
          <p:sp>
            <p:nvSpPr>
              <p:cNvPr id="30744" name="Text Box 52"/>
              <p:cNvSpPr txBox="1">
                <a:spLocks noChangeArrowheads="1"/>
              </p:cNvSpPr>
              <p:nvPr/>
            </p:nvSpPr>
            <p:spPr bwMode="auto">
              <a:xfrm>
                <a:off x="1105" y="1488"/>
                <a:ext cx="39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r>
                  <a:rPr lang="en-US" altLang="en-US" b="1"/>
                  <a:t>15</a:t>
                </a:r>
                <a:endParaRPr lang="en-US" altLang="en-US" b="1" baseline="30000"/>
              </a:p>
            </p:txBody>
          </p:sp>
          <p:sp>
            <p:nvSpPr>
              <p:cNvPr id="30745" name="Line 53"/>
              <p:cNvSpPr>
                <a:spLocks noChangeShapeType="1"/>
              </p:cNvSpPr>
              <p:nvPr/>
            </p:nvSpPr>
            <p:spPr bwMode="auto">
              <a:xfrm>
                <a:off x="1104" y="1762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32824" name="Group 56"/>
          <p:cNvGrpSpPr>
            <a:grpSpLocks/>
          </p:cNvGrpSpPr>
          <p:nvPr/>
        </p:nvGrpSpPr>
        <p:grpSpPr bwMode="auto">
          <a:xfrm>
            <a:off x="896938" y="3429000"/>
            <a:ext cx="1924050" cy="838200"/>
            <a:chOff x="565" y="1632"/>
            <a:chExt cx="1212" cy="528"/>
          </a:xfrm>
        </p:grpSpPr>
        <p:grpSp>
          <p:nvGrpSpPr>
            <p:cNvPr id="30731" name="Group 57"/>
            <p:cNvGrpSpPr>
              <a:grpSpLocks/>
            </p:cNvGrpSpPr>
            <p:nvPr/>
          </p:nvGrpSpPr>
          <p:grpSpPr bwMode="auto">
            <a:xfrm>
              <a:off x="565" y="1632"/>
              <a:ext cx="627" cy="528"/>
              <a:chOff x="565" y="1632"/>
              <a:chExt cx="627" cy="528"/>
            </a:xfrm>
          </p:grpSpPr>
          <p:sp>
            <p:nvSpPr>
              <p:cNvPr id="30737" name="Text Box 58"/>
              <p:cNvSpPr txBox="1">
                <a:spLocks noChangeArrowheads="1"/>
              </p:cNvSpPr>
              <p:nvPr/>
            </p:nvSpPr>
            <p:spPr bwMode="auto">
              <a:xfrm>
                <a:off x="594" y="1632"/>
                <a:ext cx="50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/>
                  <a:t> 5</a:t>
                </a:r>
                <a:r>
                  <a:rPr lang="en-US" altLang="en-US" i="1"/>
                  <a:t>x</a:t>
                </a:r>
                <a:r>
                  <a:rPr lang="en-US" altLang="en-US" baseline="30000"/>
                  <a:t>4</a:t>
                </a:r>
                <a:endParaRPr lang="en-US" altLang="en-US"/>
              </a:p>
            </p:txBody>
          </p:sp>
          <p:sp>
            <p:nvSpPr>
              <p:cNvPr id="30738" name="Text Box 59"/>
              <p:cNvSpPr txBox="1">
                <a:spLocks noChangeArrowheads="1"/>
              </p:cNvSpPr>
              <p:nvPr/>
            </p:nvSpPr>
            <p:spPr bwMode="auto">
              <a:xfrm>
                <a:off x="565" y="1872"/>
                <a:ext cx="627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/>
                  <a:t>8</a:t>
                </a:r>
                <a:r>
                  <a:rPr lang="en-US" altLang="en-US" i="1"/>
                  <a:t>x</a:t>
                </a:r>
                <a:r>
                  <a:rPr lang="en-US" altLang="en-US" baseline="30000"/>
                  <a:t>2</a:t>
                </a:r>
                <a:r>
                  <a:rPr lang="en-US" altLang="en-US" i="1"/>
                  <a:t>y</a:t>
                </a:r>
                <a:r>
                  <a:rPr lang="en-US" altLang="en-US" baseline="30000"/>
                  <a:t>2</a:t>
                </a:r>
                <a:endParaRPr lang="en-US" altLang="en-US"/>
              </a:p>
            </p:txBody>
          </p:sp>
          <p:sp>
            <p:nvSpPr>
              <p:cNvPr id="30739" name="Line 60"/>
              <p:cNvSpPr>
                <a:spLocks noChangeShapeType="1"/>
              </p:cNvSpPr>
              <p:nvPr/>
            </p:nvSpPr>
            <p:spPr bwMode="auto">
              <a:xfrm>
                <a:off x="624" y="1904"/>
                <a:ext cx="5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0732" name="Text Box 61"/>
            <p:cNvSpPr txBox="1">
              <a:spLocks noChangeArrowheads="1"/>
            </p:cNvSpPr>
            <p:nvPr/>
          </p:nvSpPr>
          <p:spPr bwMode="auto">
            <a:xfrm>
              <a:off x="1109" y="1735"/>
              <a:ext cx="2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en-US" b="1">
                  <a:sym typeface="Symbol" panose="05050102010706020507" pitchFamily="18" charset="2"/>
                </a:rPr>
                <a:t></a:t>
              </a:r>
            </a:p>
          </p:txBody>
        </p:sp>
        <p:grpSp>
          <p:nvGrpSpPr>
            <p:cNvPr id="30733" name="Group 62"/>
            <p:cNvGrpSpPr>
              <a:grpSpLocks/>
            </p:cNvGrpSpPr>
            <p:nvPr/>
          </p:nvGrpSpPr>
          <p:grpSpPr bwMode="auto">
            <a:xfrm>
              <a:off x="1296" y="1632"/>
              <a:ext cx="481" cy="528"/>
              <a:chOff x="1056" y="1488"/>
              <a:chExt cx="481" cy="528"/>
            </a:xfrm>
          </p:grpSpPr>
          <p:sp>
            <p:nvSpPr>
              <p:cNvPr id="30734" name="Text Box 63"/>
              <p:cNvSpPr txBox="1">
                <a:spLocks noChangeArrowheads="1"/>
              </p:cNvSpPr>
              <p:nvPr/>
            </p:nvSpPr>
            <p:spPr bwMode="auto">
              <a:xfrm>
                <a:off x="1056" y="1728"/>
                <a:ext cx="36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r>
                  <a:rPr lang="en-US" altLang="en-US"/>
                  <a:t>15</a:t>
                </a:r>
                <a:endParaRPr lang="en-US" altLang="en-US" i="1"/>
              </a:p>
            </p:txBody>
          </p:sp>
          <p:sp>
            <p:nvSpPr>
              <p:cNvPr id="30735" name="Text Box 64"/>
              <p:cNvSpPr txBox="1">
                <a:spLocks noChangeArrowheads="1"/>
              </p:cNvSpPr>
              <p:nvPr/>
            </p:nvSpPr>
            <p:spPr bwMode="auto">
              <a:xfrm>
                <a:off x="1105" y="1488"/>
                <a:ext cx="43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r>
                  <a:rPr lang="en-US" altLang="en-US"/>
                  <a:t>8</a:t>
                </a:r>
                <a:r>
                  <a:rPr lang="en-US" altLang="en-US" i="1"/>
                  <a:t>y</a:t>
                </a:r>
                <a:r>
                  <a:rPr lang="en-US" altLang="en-US" baseline="30000"/>
                  <a:t>5</a:t>
                </a:r>
              </a:p>
            </p:txBody>
          </p:sp>
          <p:sp>
            <p:nvSpPr>
              <p:cNvPr id="30736" name="Line 65"/>
              <p:cNvSpPr>
                <a:spLocks noChangeShapeType="1"/>
              </p:cNvSpPr>
              <p:nvPr/>
            </p:nvSpPr>
            <p:spPr bwMode="auto">
              <a:xfrm>
                <a:off x="1104" y="1762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2895600" y="3352800"/>
          <a:ext cx="2127250" cy="114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2" name="Equation" r:id="rId4" imgW="825142" imgH="444307" progId="Equation.DSMT4">
                  <p:embed/>
                </p:oleObj>
              </mc:Choice>
              <mc:Fallback>
                <p:oleObj name="Equation" r:id="rId4" imgW="825142" imgH="444307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3352800"/>
                        <a:ext cx="2127250" cy="1146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5470525" y="3384550"/>
          <a:ext cx="1701800" cy="114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3" name="Equation" r:id="rId6" imgW="660113" imgH="444307" progId="Equation.DSMT4">
                  <p:embed/>
                </p:oleObj>
              </mc:Choice>
              <mc:Fallback>
                <p:oleObj name="Equation" r:id="rId6" imgW="660113" imgH="444307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0525" y="3384550"/>
                        <a:ext cx="1701800" cy="1146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699125" y="4833938"/>
          <a:ext cx="1276350" cy="1081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4" name="Equation" r:id="rId8" imgW="495085" imgH="418918" progId="Equation.DSMT4">
                  <p:embed/>
                </p:oleObj>
              </mc:Choice>
              <mc:Fallback>
                <p:oleObj name="Equation" r:id="rId8" imgW="495085" imgH="418918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9125" y="4833938"/>
                        <a:ext cx="1276350" cy="1081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ctangle 66"/>
          <p:cNvSpPr/>
          <p:nvPr/>
        </p:nvSpPr>
        <p:spPr>
          <a:xfrm>
            <a:off x="4130675" y="5262563"/>
            <a:ext cx="2549525" cy="1120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2771" name="Text Box 5"/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anose="020B0A04020102020204" pitchFamily="34" charset="0"/>
              </a:rPr>
              <a:t>Example 3B: Dividing Rational Expressions</a:t>
            </a:r>
          </a:p>
        </p:txBody>
      </p:sp>
      <p:sp>
        <p:nvSpPr>
          <p:cNvPr id="32772" name="Text Box 12"/>
          <p:cNvSpPr txBox="1">
            <a:spLocks noChangeArrowheads="1"/>
          </p:cNvSpPr>
          <p:nvPr/>
        </p:nvSpPr>
        <p:spPr bwMode="auto">
          <a:xfrm>
            <a:off x="593725" y="34607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32773" name="Group 117"/>
          <p:cNvGrpSpPr>
            <a:grpSpLocks/>
          </p:cNvGrpSpPr>
          <p:nvPr/>
        </p:nvGrpSpPr>
        <p:grpSpPr bwMode="auto">
          <a:xfrm>
            <a:off x="879475" y="2393950"/>
            <a:ext cx="5060950" cy="806450"/>
            <a:chOff x="554" y="1508"/>
            <a:chExt cx="3188" cy="508"/>
          </a:xfrm>
        </p:grpSpPr>
        <p:grpSp>
          <p:nvGrpSpPr>
            <p:cNvPr id="32806" name="Group 104"/>
            <p:cNvGrpSpPr>
              <a:grpSpLocks/>
            </p:cNvGrpSpPr>
            <p:nvPr/>
          </p:nvGrpSpPr>
          <p:grpSpPr bwMode="auto">
            <a:xfrm>
              <a:off x="554" y="1508"/>
              <a:ext cx="1351" cy="508"/>
              <a:chOff x="3002" y="1508"/>
              <a:chExt cx="1351" cy="508"/>
            </a:xfrm>
          </p:grpSpPr>
          <p:grpSp>
            <p:nvGrpSpPr>
              <p:cNvPr id="32813" name="Group 105"/>
              <p:cNvGrpSpPr>
                <a:grpSpLocks/>
              </p:cNvGrpSpPr>
              <p:nvPr/>
            </p:nvGrpSpPr>
            <p:grpSpPr bwMode="auto">
              <a:xfrm>
                <a:off x="3002" y="1508"/>
                <a:ext cx="1351" cy="508"/>
                <a:chOff x="4470" y="2804"/>
                <a:chExt cx="1351" cy="508"/>
              </a:xfrm>
            </p:grpSpPr>
            <p:sp>
              <p:nvSpPr>
                <p:cNvPr id="32815" name="Text Box 106"/>
                <p:cNvSpPr txBox="1">
                  <a:spLocks noChangeArrowheads="1"/>
                </p:cNvSpPr>
                <p:nvPr/>
              </p:nvSpPr>
              <p:spPr bwMode="auto">
                <a:xfrm>
                  <a:off x="4606" y="2804"/>
                  <a:ext cx="109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en-US" b="1" i="1"/>
                    <a:t>x</a:t>
                  </a:r>
                  <a:r>
                    <a:rPr lang="en-US" altLang="en-US" b="1" baseline="30000"/>
                    <a:t>4</a:t>
                  </a:r>
                  <a:r>
                    <a:rPr lang="en-US" altLang="en-US" b="1" i="1"/>
                    <a:t> </a:t>
                  </a:r>
                  <a:r>
                    <a:rPr lang="en-US" altLang="en-US" b="1"/>
                    <a:t>– 9</a:t>
                  </a:r>
                  <a:r>
                    <a:rPr lang="en-US" altLang="en-US" b="1" i="1"/>
                    <a:t>x</a:t>
                  </a:r>
                  <a:r>
                    <a:rPr lang="en-US" altLang="en-US" b="1" baseline="30000"/>
                    <a:t>2</a:t>
                  </a:r>
                  <a:r>
                    <a:rPr lang="en-US" altLang="en-US" b="1" i="1"/>
                    <a:t> </a:t>
                  </a:r>
                  <a:r>
                    <a:rPr lang="en-US" altLang="en-US" b="1"/>
                    <a:t> </a:t>
                  </a:r>
                </a:p>
              </p:txBody>
            </p:sp>
            <p:sp>
              <p:nvSpPr>
                <p:cNvPr id="32816" name="Text Box 107"/>
                <p:cNvSpPr txBox="1">
                  <a:spLocks noChangeArrowheads="1"/>
                </p:cNvSpPr>
                <p:nvPr/>
              </p:nvSpPr>
              <p:spPr bwMode="auto">
                <a:xfrm>
                  <a:off x="4470" y="3024"/>
                  <a:ext cx="1351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en-US" b="1" i="1"/>
                    <a:t>x</a:t>
                  </a:r>
                  <a:r>
                    <a:rPr lang="en-US" altLang="en-US" b="1" baseline="30000"/>
                    <a:t>2 </a:t>
                  </a:r>
                  <a:r>
                    <a:rPr lang="en-US" altLang="en-US" b="1"/>
                    <a:t>– 4</a:t>
                  </a:r>
                  <a:r>
                    <a:rPr lang="en-US" altLang="en-US" b="1" i="1"/>
                    <a:t>x</a:t>
                  </a:r>
                  <a:r>
                    <a:rPr lang="en-US" altLang="en-US" b="1"/>
                    <a:t> + 3</a:t>
                  </a:r>
                  <a:r>
                    <a:rPr lang="en-US" altLang="en-US"/>
                    <a:t> </a:t>
                  </a:r>
                </a:p>
              </p:txBody>
            </p:sp>
          </p:grpSp>
          <p:sp>
            <p:nvSpPr>
              <p:cNvPr id="32814" name="Line 108"/>
              <p:cNvSpPr>
                <a:spLocks noChangeShapeType="1"/>
              </p:cNvSpPr>
              <p:nvPr/>
            </p:nvSpPr>
            <p:spPr bwMode="auto">
              <a:xfrm>
                <a:off x="3072" y="1760"/>
                <a:ext cx="115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2807" name="Text Box 109"/>
            <p:cNvSpPr txBox="1">
              <a:spLocks noChangeArrowheads="1"/>
            </p:cNvSpPr>
            <p:nvPr/>
          </p:nvSpPr>
          <p:spPr bwMode="auto">
            <a:xfrm>
              <a:off x="1860" y="1602"/>
              <a:ext cx="27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sym typeface="Symbol" panose="05050102010706020507" pitchFamily="18" charset="2"/>
                </a:rPr>
                <a:t>÷</a:t>
              </a:r>
            </a:p>
          </p:txBody>
        </p:sp>
        <p:grpSp>
          <p:nvGrpSpPr>
            <p:cNvPr id="32808" name="Group 116"/>
            <p:cNvGrpSpPr>
              <a:grpSpLocks/>
            </p:cNvGrpSpPr>
            <p:nvPr/>
          </p:nvGrpSpPr>
          <p:grpSpPr bwMode="auto">
            <a:xfrm>
              <a:off x="2127" y="1508"/>
              <a:ext cx="1615" cy="508"/>
              <a:chOff x="2127" y="1508"/>
              <a:chExt cx="1615" cy="508"/>
            </a:xfrm>
          </p:grpSpPr>
          <p:grpSp>
            <p:nvGrpSpPr>
              <p:cNvPr id="32809" name="Group 111"/>
              <p:cNvGrpSpPr>
                <a:grpSpLocks/>
              </p:cNvGrpSpPr>
              <p:nvPr/>
            </p:nvGrpSpPr>
            <p:grpSpPr bwMode="auto">
              <a:xfrm>
                <a:off x="2127" y="1508"/>
                <a:ext cx="1615" cy="508"/>
                <a:chOff x="4346" y="2804"/>
                <a:chExt cx="1615" cy="508"/>
              </a:xfrm>
            </p:grpSpPr>
            <p:sp>
              <p:nvSpPr>
                <p:cNvPr id="32811" name="Text Box 112"/>
                <p:cNvSpPr txBox="1">
                  <a:spLocks noChangeArrowheads="1"/>
                </p:cNvSpPr>
                <p:nvPr/>
              </p:nvSpPr>
              <p:spPr bwMode="auto">
                <a:xfrm>
                  <a:off x="4346" y="2804"/>
                  <a:ext cx="1615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en-US" b="1" i="1"/>
                    <a:t>x</a:t>
                  </a:r>
                  <a:r>
                    <a:rPr lang="en-US" altLang="en-US" b="1" baseline="30000"/>
                    <a:t>4</a:t>
                  </a:r>
                  <a:r>
                    <a:rPr lang="en-US" altLang="en-US" b="1" i="1"/>
                    <a:t> </a:t>
                  </a:r>
                  <a:r>
                    <a:rPr lang="en-US" altLang="en-US" b="1"/>
                    <a:t>+ 2</a:t>
                  </a:r>
                  <a:r>
                    <a:rPr lang="en-US" altLang="en-US" b="1" i="1"/>
                    <a:t>x</a:t>
                  </a:r>
                  <a:r>
                    <a:rPr lang="en-US" altLang="en-US" b="1" baseline="30000"/>
                    <a:t>3</a:t>
                  </a:r>
                  <a:r>
                    <a:rPr lang="en-US" altLang="en-US" b="1"/>
                    <a:t> – 8</a:t>
                  </a:r>
                  <a:r>
                    <a:rPr lang="en-US" altLang="en-US" b="1" i="1"/>
                    <a:t>x</a:t>
                  </a:r>
                  <a:r>
                    <a:rPr lang="en-US" altLang="en-US" b="1" baseline="30000"/>
                    <a:t>2</a:t>
                  </a:r>
                </a:p>
              </p:txBody>
            </p:sp>
            <p:sp>
              <p:nvSpPr>
                <p:cNvPr id="32812" name="Text Box 113"/>
                <p:cNvSpPr txBox="1">
                  <a:spLocks noChangeArrowheads="1"/>
                </p:cNvSpPr>
                <p:nvPr/>
              </p:nvSpPr>
              <p:spPr bwMode="auto">
                <a:xfrm>
                  <a:off x="4686" y="3024"/>
                  <a:ext cx="92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en-US" b="1" i="1"/>
                    <a:t>x</a:t>
                  </a:r>
                  <a:r>
                    <a:rPr lang="en-US" altLang="en-US" b="1" baseline="30000"/>
                    <a:t>2</a:t>
                  </a:r>
                  <a:r>
                    <a:rPr lang="en-US" altLang="en-US" b="1"/>
                    <a:t> – 16</a:t>
                  </a:r>
                  <a:r>
                    <a:rPr lang="en-US" altLang="en-US" b="1" baseline="30000"/>
                    <a:t> </a:t>
                  </a:r>
                </a:p>
              </p:txBody>
            </p:sp>
          </p:grpSp>
          <p:sp>
            <p:nvSpPr>
              <p:cNvPr id="32810" name="Line 114"/>
              <p:cNvSpPr>
                <a:spLocks noChangeShapeType="1"/>
              </p:cNvSpPr>
              <p:nvPr/>
            </p:nvSpPr>
            <p:spPr bwMode="auto">
              <a:xfrm>
                <a:off x="2160" y="1760"/>
                <a:ext cx="153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2774" name="Text Box 115"/>
          <p:cNvSpPr txBox="1">
            <a:spLocks noChangeArrowheads="1"/>
          </p:cNvSpPr>
          <p:nvPr/>
        </p:nvSpPr>
        <p:spPr bwMode="auto">
          <a:xfrm>
            <a:off x="304800" y="1524000"/>
            <a:ext cx="8001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/>
              <a:t>Divide. Assume that all expressions are defined.</a:t>
            </a:r>
            <a:endParaRPr lang="en-US" altLang="en-US"/>
          </a:p>
        </p:txBody>
      </p:sp>
      <p:grpSp>
        <p:nvGrpSpPr>
          <p:cNvPr id="75895" name="Group 119"/>
          <p:cNvGrpSpPr>
            <a:grpSpLocks/>
          </p:cNvGrpSpPr>
          <p:nvPr/>
        </p:nvGrpSpPr>
        <p:grpSpPr bwMode="auto">
          <a:xfrm>
            <a:off x="944563" y="3308350"/>
            <a:ext cx="4919662" cy="806450"/>
            <a:chOff x="597" y="1508"/>
            <a:chExt cx="3099" cy="508"/>
          </a:xfrm>
        </p:grpSpPr>
        <p:grpSp>
          <p:nvGrpSpPr>
            <p:cNvPr id="32795" name="Group 120"/>
            <p:cNvGrpSpPr>
              <a:grpSpLocks/>
            </p:cNvGrpSpPr>
            <p:nvPr/>
          </p:nvGrpSpPr>
          <p:grpSpPr bwMode="auto">
            <a:xfrm>
              <a:off x="597" y="1508"/>
              <a:ext cx="1265" cy="508"/>
              <a:chOff x="3045" y="1508"/>
              <a:chExt cx="1265" cy="508"/>
            </a:xfrm>
          </p:grpSpPr>
          <p:grpSp>
            <p:nvGrpSpPr>
              <p:cNvPr id="32802" name="Group 121"/>
              <p:cNvGrpSpPr>
                <a:grpSpLocks/>
              </p:cNvGrpSpPr>
              <p:nvPr/>
            </p:nvGrpSpPr>
            <p:grpSpPr bwMode="auto">
              <a:xfrm>
                <a:off x="3045" y="1508"/>
                <a:ext cx="1265" cy="508"/>
                <a:chOff x="4513" y="2804"/>
                <a:chExt cx="1265" cy="508"/>
              </a:xfrm>
            </p:grpSpPr>
            <p:sp>
              <p:nvSpPr>
                <p:cNvPr id="32804" name="Text Box 122"/>
                <p:cNvSpPr txBox="1">
                  <a:spLocks noChangeArrowheads="1"/>
                </p:cNvSpPr>
                <p:nvPr/>
              </p:nvSpPr>
              <p:spPr bwMode="auto">
                <a:xfrm>
                  <a:off x="4641" y="2804"/>
                  <a:ext cx="102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en-US" i="1"/>
                    <a:t>x</a:t>
                  </a:r>
                  <a:r>
                    <a:rPr lang="en-US" altLang="en-US" baseline="30000"/>
                    <a:t>4</a:t>
                  </a:r>
                  <a:r>
                    <a:rPr lang="en-US" altLang="en-US" i="1"/>
                    <a:t> </a:t>
                  </a:r>
                  <a:r>
                    <a:rPr lang="en-US" altLang="en-US"/>
                    <a:t>– 9</a:t>
                  </a:r>
                  <a:r>
                    <a:rPr lang="en-US" altLang="en-US" i="1"/>
                    <a:t>x</a:t>
                  </a:r>
                  <a:r>
                    <a:rPr lang="en-US" altLang="en-US" baseline="30000"/>
                    <a:t>2</a:t>
                  </a:r>
                  <a:r>
                    <a:rPr lang="en-US" altLang="en-US" i="1"/>
                    <a:t> </a:t>
                  </a:r>
                  <a:r>
                    <a:rPr lang="en-US" altLang="en-US"/>
                    <a:t> </a:t>
                  </a:r>
                </a:p>
              </p:txBody>
            </p:sp>
            <p:sp>
              <p:nvSpPr>
                <p:cNvPr id="32805" name="Text Box 123"/>
                <p:cNvSpPr txBox="1">
                  <a:spLocks noChangeArrowheads="1"/>
                </p:cNvSpPr>
                <p:nvPr/>
              </p:nvSpPr>
              <p:spPr bwMode="auto">
                <a:xfrm>
                  <a:off x="4513" y="3024"/>
                  <a:ext cx="1265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en-US" i="1"/>
                    <a:t>x</a:t>
                  </a:r>
                  <a:r>
                    <a:rPr lang="en-US" altLang="en-US" baseline="30000"/>
                    <a:t>2 </a:t>
                  </a:r>
                  <a:r>
                    <a:rPr lang="en-US" altLang="en-US"/>
                    <a:t>– 4</a:t>
                  </a:r>
                  <a:r>
                    <a:rPr lang="en-US" altLang="en-US" i="1"/>
                    <a:t>x</a:t>
                  </a:r>
                  <a:r>
                    <a:rPr lang="en-US" altLang="en-US"/>
                    <a:t> + 3 </a:t>
                  </a:r>
                </a:p>
              </p:txBody>
            </p:sp>
          </p:grpSp>
          <p:sp>
            <p:nvSpPr>
              <p:cNvPr id="32803" name="Line 124"/>
              <p:cNvSpPr>
                <a:spLocks noChangeShapeType="1"/>
              </p:cNvSpPr>
              <p:nvPr/>
            </p:nvSpPr>
            <p:spPr bwMode="auto">
              <a:xfrm>
                <a:off x="3072" y="1760"/>
                <a:ext cx="115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2796" name="Text Box 125"/>
            <p:cNvSpPr txBox="1">
              <a:spLocks noChangeArrowheads="1"/>
            </p:cNvSpPr>
            <p:nvPr/>
          </p:nvSpPr>
          <p:spPr bwMode="auto">
            <a:xfrm>
              <a:off x="1860" y="1604"/>
              <a:ext cx="2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sym typeface="Symbol" panose="05050102010706020507" pitchFamily="18" charset="2"/>
                </a:rPr>
                <a:t></a:t>
              </a:r>
            </a:p>
          </p:txBody>
        </p:sp>
        <p:grpSp>
          <p:nvGrpSpPr>
            <p:cNvPr id="32797" name="Group 126"/>
            <p:cNvGrpSpPr>
              <a:grpSpLocks/>
            </p:cNvGrpSpPr>
            <p:nvPr/>
          </p:nvGrpSpPr>
          <p:grpSpPr bwMode="auto">
            <a:xfrm>
              <a:off x="2160" y="1508"/>
              <a:ext cx="1536" cy="508"/>
              <a:chOff x="2160" y="1508"/>
              <a:chExt cx="1536" cy="508"/>
            </a:xfrm>
          </p:grpSpPr>
          <p:grpSp>
            <p:nvGrpSpPr>
              <p:cNvPr id="32798" name="Group 127"/>
              <p:cNvGrpSpPr>
                <a:grpSpLocks/>
              </p:cNvGrpSpPr>
              <p:nvPr/>
            </p:nvGrpSpPr>
            <p:grpSpPr bwMode="auto">
              <a:xfrm>
                <a:off x="2180" y="1508"/>
                <a:ext cx="1496" cy="508"/>
                <a:chOff x="4399" y="2804"/>
                <a:chExt cx="1496" cy="508"/>
              </a:xfrm>
            </p:grpSpPr>
            <p:sp>
              <p:nvSpPr>
                <p:cNvPr id="32800" name="Text Box 128"/>
                <p:cNvSpPr txBox="1">
                  <a:spLocks noChangeArrowheads="1"/>
                </p:cNvSpPr>
                <p:nvPr/>
              </p:nvSpPr>
              <p:spPr bwMode="auto">
                <a:xfrm>
                  <a:off x="4724" y="2804"/>
                  <a:ext cx="858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en-US" i="1"/>
                    <a:t>x</a:t>
                  </a:r>
                  <a:r>
                    <a:rPr lang="en-US" altLang="en-US" baseline="30000"/>
                    <a:t>2</a:t>
                  </a:r>
                  <a:r>
                    <a:rPr lang="en-US" altLang="en-US"/>
                    <a:t> – 16</a:t>
                  </a:r>
                  <a:r>
                    <a:rPr lang="en-US" altLang="en-US" baseline="30000"/>
                    <a:t> </a:t>
                  </a:r>
                </a:p>
              </p:txBody>
            </p:sp>
            <p:sp>
              <p:nvSpPr>
                <p:cNvPr id="32801" name="Text Box 129"/>
                <p:cNvSpPr txBox="1">
                  <a:spLocks noChangeArrowheads="1"/>
                </p:cNvSpPr>
                <p:nvPr/>
              </p:nvSpPr>
              <p:spPr bwMode="auto">
                <a:xfrm>
                  <a:off x="4399" y="3024"/>
                  <a:ext cx="1496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en-US" i="1"/>
                    <a:t>x</a:t>
                  </a:r>
                  <a:r>
                    <a:rPr lang="en-US" altLang="en-US" baseline="30000"/>
                    <a:t>4</a:t>
                  </a:r>
                  <a:r>
                    <a:rPr lang="en-US" altLang="en-US" i="1"/>
                    <a:t> </a:t>
                  </a:r>
                  <a:r>
                    <a:rPr lang="en-US" altLang="en-US"/>
                    <a:t>+ 2</a:t>
                  </a:r>
                  <a:r>
                    <a:rPr lang="en-US" altLang="en-US" i="1"/>
                    <a:t>x</a:t>
                  </a:r>
                  <a:r>
                    <a:rPr lang="en-US" altLang="en-US" baseline="30000"/>
                    <a:t>3</a:t>
                  </a:r>
                  <a:r>
                    <a:rPr lang="en-US" altLang="en-US"/>
                    <a:t> – 8</a:t>
                  </a:r>
                  <a:r>
                    <a:rPr lang="en-US" altLang="en-US" i="1"/>
                    <a:t>x</a:t>
                  </a:r>
                  <a:r>
                    <a:rPr lang="en-US" altLang="en-US" baseline="30000"/>
                    <a:t>2</a:t>
                  </a:r>
                </a:p>
              </p:txBody>
            </p:sp>
          </p:grpSp>
          <p:sp>
            <p:nvSpPr>
              <p:cNvPr id="32799" name="Line 130"/>
              <p:cNvSpPr>
                <a:spLocks noChangeShapeType="1"/>
              </p:cNvSpPr>
              <p:nvPr/>
            </p:nvSpPr>
            <p:spPr bwMode="auto">
              <a:xfrm>
                <a:off x="2160" y="1760"/>
                <a:ext cx="153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75921" name="Group 145"/>
          <p:cNvGrpSpPr>
            <a:grpSpLocks/>
          </p:cNvGrpSpPr>
          <p:nvPr/>
        </p:nvGrpSpPr>
        <p:grpSpPr bwMode="auto">
          <a:xfrm>
            <a:off x="0" y="4191000"/>
            <a:ext cx="4960938" cy="806450"/>
            <a:chOff x="597" y="1508"/>
            <a:chExt cx="3125" cy="508"/>
          </a:xfrm>
        </p:grpSpPr>
        <p:grpSp>
          <p:nvGrpSpPr>
            <p:cNvPr id="32784" name="Group 146"/>
            <p:cNvGrpSpPr>
              <a:grpSpLocks/>
            </p:cNvGrpSpPr>
            <p:nvPr/>
          </p:nvGrpSpPr>
          <p:grpSpPr bwMode="auto">
            <a:xfrm>
              <a:off x="597" y="1508"/>
              <a:ext cx="1265" cy="508"/>
              <a:chOff x="3045" y="1508"/>
              <a:chExt cx="1265" cy="508"/>
            </a:xfrm>
          </p:grpSpPr>
          <p:grpSp>
            <p:nvGrpSpPr>
              <p:cNvPr id="32791" name="Group 147"/>
              <p:cNvGrpSpPr>
                <a:grpSpLocks/>
              </p:cNvGrpSpPr>
              <p:nvPr/>
            </p:nvGrpSpPr>
            <p:grpSpPr bwMode="auto">
              <a:xfrm>
                <a:off x="3045" y="1508"/>
                <a:ext cx="1265" cy="508"/>
                <a:chOff x="4513" y="2804"/>
                <a:chExt cx="1265" cy="508"/>
              </a:xfrm>
            </p:grpSpPr>
            <p:sp>
              <p:nvSpPr>
                <p:cNvPr id="32793" name="Text Box 148"/>
                <p:cNvSpPr txBox="1">
                  <a:spLocks noChangeArrowheads="1"/>
                </p:cNvSpPr>
                <p:nvPr/>
              </p:nvSpPr>
              <p:spPr bwMode="auto">
                <a:xfrm>
                  <a:off x="4599" y="2804"/>
                  <a:ext cx="1105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en-US" i="1"/>
                    <a:t>x</a:t>
                  </a:r>
                  <a:r>
                    <a:rPr lang="en-US" altLang="en-US" baseline="30000"/>
                    <a:t>2</a:t>
                  </a:r>
                  <a:r>
                    <a:rPr lang="en-US" altLang="en-US" i="1"/>
                    <a:t> </a:t>
                  </a:r>
                  <a:r>
                    <a:rPr lang="en-US" altLang="en-US"/>
                    <a:t>(</a:t>
                  </a:r>
                  <a:r>
                    <a:rPr lang="en-US" altLang="en-US" i="1"/>
                    <a:t>x</a:t>
                  </a:r>
                  <a:r>
                    <a:rPr lang="en-US" altLang="en-US" baseline="30000"/>
                    <a:t>2 </a:t>
                  </a:r>
                  <a:r>
                    <a:rPr lang="en-US" altLang="en-US"/>
                    <a:t>– 9)</a:t>
                  </a:r>
                </a:p>
              </p:txBody>
            </p:sp>
            <p:sp>
              <p:nvSpPr>
                <p:cNvPr id="32794" name="Text Box 149"/>
                <p:cNvSpPr txBox="1">
                  <a:spLocks noChangeArrowheads="1"/>
                </p:cNvSpPr>
                <p:nvPr/>
              </p:nvSpPr>
              <p:spPr bwMode="auto">
                <a:xfrm>
                  <a:off x="4513" y="3024"/>
                  <a:ext cx="1265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en-US" i="1"/>
                    <a:t>x</a:t>
                  </a:r>
                  <a:r>
                    <a:rPr lang="en-US" altLang="en-US" baseline="30000"/>
                    <a:t>2 </a:t>
                  </a:r>
                  <a:r>
                    <a:rPr lang="en-US" altLang="en-US"/>
                    <a:t>– 4</a:t>
                  </a:r>
                  <a:r>
                    <a:rPr lang="en-US" altLang="en-US" i="1"/>
                    <a:t>x</a:t>
                  </a:r>
                  <a:r>
                    <a:rPr lang="en-US" altLang="en-US"/>
                    <a:t> + 3 </a:t>
                  </a:r>
                </a:p>
              </p:txBody>
            </p:sp>
          </p:grpSp>
          <p:sp>
            <p:nvSpPr>
              <p:cNvPr id="32792" name="Line 150"/>
              <p:cNvSpPr>
                <a:spLocks noChangeShapeType="1"/>
              </p:cNvSpPr>
              <p:nvPr/>
            </p:nvSpPr>
            <p:spPr bwMode="auto">
              <a:xfrm>
                <a:off x="3072" y="1760"/>
                <a:ext cx="115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2785" name="Text Box 151"/>
            <p:cNvSpPr txBox="1">
              <a:spLocks noChangeArrowheads="1"/>
            </p:cNvSpPr>
            <p:nvPr/>
          </p:nvSpPr>
          <p:spPr bwMode="auto">
            <a:xfrm>
              <a:off x="1860" y="1604"/>
              <a:ext cx="2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sym typeface="Symbol" panose="05050102010706020507" pitchFamily="18" charset="2"/>
                </a:rPr>
                <a:t></a:t>
              </a:r>
            </a:p>
          </p:txBody>
        </p:sp>
        <p:grpSp>
          <p:nvGrpSpPr>
            <p:cNvPr id="32786" name="Group 152"/>
            <p:cNvGrpSpPr>
              <a:grpSpLocks/>
            </p:cNvGrpSpPr>
            <p:nvPr/>
          </p:nvGrpSpPr>
          <p:grpSpPr bwMode="auto">
            <a:xfrm>
              <a:off x="2133" y="1508"/>
              <a:ext cx="1589" cy="508"/>
              <a:chOff x="2133" y="1508"/>
              <a:chExt cx="1589" cy="508"/>
            </a:xfrm>
          </p:grpSpPr>
          <p:grpSp>
            <p:nvGrpSpPr>
              <p:cNvPr id="32787" name="Group 153"/>
              <p:cNvGrpSpPr>
                <a:grpSpLocks/>
              </p:cNvGrpSpPr>
              <p:nvPr/>
            </p:nvGrpSpPr>
            <p:grpSpPr bwMode="auto">
              <a:xfrm>
                <a:off x="2133" y="1508"/>
                <a:ext cx="1589" cy="508"/>
                <a:chOff x="4352" y="2804"/>
                <a:chExt cx="1589" cy="508"/>
              </a:xfrm>
            </p:grpSpPr>
            <p:sp>
              <p:nvSpPr>
                <p:cNvPr id="32789" name="Text Box 154"/>
                <p:cNvSpPr txBox="1">
                  <a:spLocks noChangeArrowheads="1"/>
                </p:cNvSpPr>
                <p:nvPr/>
              </p:nvSpPr>
              <p:spPr bwMode="auto">
                <a:xfrm>
                  <a:off x="4724" y="2804"/>
                  <a:ext cx="858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en-US" i="1"/>
                    <a:t>x</a:t>
                  </a:r>
                  <a:r>
                    <a:rPr lang="en-US" altLang="en-US" baseline="30000"/>
                    <a:t>2</a:t>
                  </a:r>
                  <a:r>
                    <a:rPr lang="en-US" altLang="en-US"/>
                    <a:t> – 16</a:t>
                  </a:r>
                  <a:r>
                    <a:rPr lang="en-US" altLang="en-US" baseline="30000"/>
                    <a:t> </a:t>
                  </a:r>
                </a:p>
              </p:txBody>
            </p:sp>
            <p:sp>
              <p:nvSpPr>
                <p:cNvPr id="32790" name="Text Box 155"/>
                <p:cNvSpPr txBox="1">
                  <a:spLocks noChangeArrowheads="1"/>
                </p:cNvSpPr>
                <p:nvPr/>
              </p:nvSpPr>
              <p:spPr bwMode="auto">
                <a:xfrm>
                  <a:off x="4352" y="3024"/>
                  <a:ext cx="1589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en-US" i="1"/>
                    <a:t>x</a:t>
                  </a:r>
                  <a:r>
                    <a:rPr lang="en-US" altLang="en-US" baseline="30000"/>
                    <a:t>2</a:t>
                  </a:r>
                  <a:r>
                    <a:rPr lang="en-US" altLang="en-US"/>
                    <a:t>(</a:t>
                  </a:r>
                  <a:r>
                    <a:rPr lang="en-US" altLang="en-US" i="1"/>
                    <a:t>x</a:t>
                  </a:r>
                  <a:r>
                    <a:rPr lang="en-US" altLang="en-US" baseline="30000"/>
                    <a:t>2</a:t>
                  </a:r>
                  <a:r>
                    <a:rPr lang="en-US" altLang="en-US"/>
                    <a:t> + 2</a:t>
                  </a:r>
                  <a:r>
                    <a:rPr lang="en-US" altLang="en-US" i="1"/>
                    <a:t>x</a:t>
                  </a:r>
                  <a:r>
                    <a:rPr lang="en-US" altLang="en-US"/>
                    <a:t> – 8)</a:t>
                  </a:r>
                  <a:endParaRPr lang="en-US" altLang="en-US" baseline="30000"/>
                </a:p>
              </p:txBody>
            </p:sp>
          </p:grpSp>
          <p:sp>
            <p:nvSpPr>
              <p:cNvPr id="32788" name="Line 156"/>
              <p:cNvSpPr>
                <a:spLocks noChangeShapeType="1"/>
              </p:cNvSpPr>
              <p:nvPr/>
            </p:nvSpPr>
            <p:spPr bwMode="auto">
              <a:xfrm>
                <a:off x="2160" y="1760"/>
                <a:ext cx="153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75958" name="Group 182"/>
          <p:cNvGrpSpPr>
            <a:grpSpLocks/>
          </p:cNvGrpSpPr>
          <p:nvPr/>
        </p:nvGrpSpPr>
        <p:grpSpPr bwMode="auto">
          <a:xfrm>
            <a:off x="4267200" y="5365750"/>
            <a:ext cx="2413000" cy="806450"/>
            <a:chOff x="225" y="3600"/>
            <a:chExt cx="1520" cy="508"/>
          </a:xfrm>
        </p:grpSpPr>
        <p:grpSp>
          <p:nvGrpSpPr>
            <p:cNvPr id="32780" name="Group 178"/>
            <p:cNvGrpSpPr>
              <a:grpSpLocks/>
            </p:cNvGrpSpPr>
            <p:nvPr/>
          </p:nvGrpSpPr>
          <p:grpSpPr bwMode="auto">
            <a:xfrm>
              <a:off x="225" y="3600"/>
              <a:ext cx="1520" cy="508"/>
              <a:chOff x="3434" y="2736"/>
              <a:chExt cx="1520" cy="508"/>
            </a:xfrm>
          </p:grpSpPr>
          <p:sp>
            <p:nvSpPr>
              <p:cNvPr id="32782" name="Text Box 179"/>
              <p:cNvSpPr txBox="1">
                <a:spLocks noChangeArrowheads="1"/>
              </p:cNvSpPr>
              <p:nvPr/>
            </p:nvSpPr>
            <p:spPr bwMode="auto">
              <a:xfrm>
                <a:off x="3454" y="2736"/>
                <a:ext cx="1487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/>
                  <a:t>(</a:t>
                </a:r>
                <a:r>
                  <a:rPr lang="en-US" altLang="en-US" i="1"/>
                  <a:t>x</a:t>
                </a:r>
                <a:r>
                  <a:rPr lang="en-US" altLang="en-US"/>
                  <a:t> + 3)(</a:t>
                </a:r>
                <a:r>
                  <a:rPr lang="en-US" altLang="en-US" i="1"/>
                  <a:t>x</a:t>
                </a:r>
                <a:r>
                  <a:rPr lang="en-US" altLang="en-US"/>
                  <a:t> – 4)</a:t>
                </a:r>
              </a:p>
            </p:txBody>
          </p:sp>
          <p:sp>
            <p:nvSpPr>
              <p:cNvPr id="32783" name="Text Box 180"/>
              <p:cNvSpPr txBox="1">
                <a:spLocks noChangeArrowheads="1"/>
              </p:cNvSpPr>
              <p:nvPr/>
            </p:nvSpPr>
            <p:spPr bwMode="auto">
              <a:xfrm>
                <a:off x="3434" y="2956"/>
                <a:ext cx="152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/>
                  <a:t> (</a:t>
                </a:r>
                <a:r>
                  <a:rPr lang="en-US" altLang="en-US" i="1"/>
                  <a:t>x</a:t>
                </a:r>
                <a:r>
                  <a:rPr lang="en-US" altLang="en-US"/>
                  <a:t> – 1)(</a:t>
                </a:r>
                <a:r>
                  <a:rPr lang="en-US" altLang="en-US" i="1"/>
                  <a:t>x</a:t>
                </a:r>
                <a:r>
                  <a:rPr lang="en-US" altLang="en-US"/>
                  <a:t> – 2)</a:t>
                </a:r>
              </a:p>
            </p:txBody>
          </p:sp>
        </p:grpSp>
        <p:sp>
          <p:nvSpPr>
            <p:cNvPr id="32781" name="Line 181"/>
            <p:cNvSpPr>
              <a:spLocks noChangeShapeType="1"/>
            </p:cNvSpPr>
            <p:nvPr/>
          </p:nvSpPr>
          <p:spPr bwMode="auto">
            <a:xfrm>
              <a:off x="240" y="3852"/>
              <a:ext cx="14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4953000" y="4178300"/>
          <a:ext cx="4124325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19" name="Equation" r:id="rId4" imgW="2463800" imgH="508000" progId="Equation.DSMT4">
                  <p:embed/>
                </p:oleObj>
              </mc:Choice>
              <mc:Fallback>
                <p:oleObj name="Equation" r:id="rId4" imgW="2463800" imgH="5080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4178300"/>
                        <a:ext cx="4124325" cy="85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1704975" y="5292725"/>
          <a:ext cx="2316163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20" name="Equation" r:id="rId6" imgW="1384300" imgH="508000" progId="Equation.DSMT4">
                  <p:embed/>
                </p:oleObj>
              </mc:Choice>
              <mc:Fallback>
                <p:oleObj name="Equation" r:id="rId6" imgW="1384300" imgH="5080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4975" y="5292725"/>
                        <a:ext cx="2316163" cy="85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5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5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59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59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/>
          <p:cNvSpPr/>
          <p:nvPr/>
        </p:nvSpPr>
        <p:spPr>
          <a:xfrm>
            <a:off x="6019800" y="4724400"/>
            <a:ext cx="1662113" cy="9080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376363" y="4572000"/>
            <a:ext cx="1062037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4820" name="Text Box 14"/>
          <p:cNvSpPr txBox="1">
            <a:spLocks noChangeArrowheads="1"/>
          </p:cNvSpPr>
          <p:nvPr/>
        </p:nvSpPr>
        <p:spPr bwMode="auto">
          <a:xfrm>
            <a:off x="0" y="741363"/>
            <a:ext cx="9144000" cy="95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latin typeface="Arial Black" panose="020B0A04020102020204" pitchFamily="34" charset="0"/>
              </a:rPr>
              <a:t>You Try!</a:t>
            </a:r>
            <a:r>
              <a:rPr lang="en-US" altLang="en-US">
                <a:solidFill>
                  <a:srgbClr val="006699"/>
                </a:solidFill>
                <a:latin typeface="Arial Black" panose="020B0A04020102020204" pitchFamily="34" charset="0"/>
              </a:rPr>
              <a:t> </a:t>
            </a:r>
            <a:r>
              <a:rPr lang="en-US" altLang="en-US" sz="2800" b="1"/>
              <a:t>Divide. Assume that all expressions are defined.</a:t>
            </a:r>
            <a:endParaRPr lang="en-US" altLang="en-US" sz="2800"/>
          </a:p>
        </p:txBody>
      </p:sp>
      <p:graphicFrame>
        <p:nvGraphicFramePr>
          <p:cNvPr id="34821" name="Object 22"/>
          <p:cNvGraphicFramePr>
            <a:graphicFrameLocks noChangeAspect="1"/>
          </p:cNvGraphicFramePr>
          <p:nvPr/>
        </p:nvGraphicFramePr>
        <p:xfrm>
          <a:off x="2940050" y="1363663"/>
          <a:ext cx="1651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50" name="Equation" r:id="rId4" imgW="165028" imgH="279279" progId="Equation.DSMT4">
                  <p:embed/>
                </p:oleObj>
              </mc:Choice>
              <mc:Fallback>
                <p:oleObj name="Equation" r:id="rId4" imgW="165028" imgH="279279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0050" y="1363663"/>
                        <a:ext cx="1651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-12700" y="16970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anose="020B0A04020102020204" pitchFamily="34" charset="0"/>
              </a:rPr>
              <a:t>Example 3C				Example 3D 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1639888" y="4522788"/>
          <a:ext cx="622300" cy="1046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51" name="Equation" r:id="rId6" imgW="241195" imgH="406224" progId="Equation.DSMT4">
                  <p:embed/>
                </p:oleObj>
              </mc:Choice>
              <mc:Fallback>
                <p:oleObj name="Equation" r:id="rId6" imgW="241195" imgH="406224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9888" y="4522788"/>
                        <a:ext cx="622300" cy="1046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6342063" y="4803775"/>
          <a:ext cx="1062037" cy="842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52" name="Equation" r:id="rId8" imgW="609336" imgH="482391" progId="Equation.DSMT4">
                  <p:embed/>
                </p:oleObj>
              </mc:Choice>
              <mc:Fallback>
                <p:oleObj name="Equation" r:id="rId8" imgW="609336" imgH="482391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42063" y="4803775"/>
                        <a:ext cx="1062037" cy="842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2" name="Group 82"/>
          <p:cNvGrpSpPr>
            <a:grpSpLocks/>
          </p:cNvGrpSpPr>
          <p:nvPr/>
        </p:nvGrpSpPr>
        <p:grpSpPr bwMode="auto">
          <a:xfrm>
            <a:off x="682625" y="2266950"/>
            <a:ext cx="2154238" cy="838200"/>
            <a:chOff x="611" y="1632"/>
            <a:chExt cx="1357" cy="528"/>
          </a:xfrm>
        </p:grpSpPr>
        <p:grpSp>
          <p:nvGrpSpPr>
            <p:cNvPr id="34838" name="Group 81"/>
            <p:cNvGrpSpPr>
              <a:grpSpLocks/>
            </p:cNvGrpSpPr>
            <p:nvPr/>
          </p:nvGrpSpPr>
          <p:grpSpPr bwMode="auto">
            <a:xfrm>
              <a:off x="611" y="1632"/>
              <a:ext cx="467" cy="528"/>
              <a:chOff x="611" y="1632"/>
              <a:chExt cx="467" cy="528"/>
            </a:xfrm>
          </p:grpSpPr>
          <p:sp>
            <p:nvSpPr>
              <p:cNvPr id="34844" name="Text Box 35"/>
              <p:cNvSpPr txBox="1">
                <a:spLocks noChangeArrowheads="1"/>
              </p:cNvSpPr>
              <p:nvPr/>
            </p:nvSpPr>
            <p:spPr bwMode="auto">
              <a:xfrm>
                <a:off x="611" y="1632"/>
                <a:ext cx="467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b="1"/>
                  <a:t>  </a:t>
                </a:r>
                <a:r>
                  <a:rPr lang="en-US" altLang="en-US" b="1" i="1"/>
                  <a:t>x</a:t>
                </a:r>
                <a:r>
                  <a:rPr lang="en-US" altLang="en-US" b="1" baseline="30000"/>
                  <a:t>2</a:t>
                </a:r>
                <a:endParaRPr lang="en-US" altLang="en-US" b="1"/>
              </a:p>
            </p:txBody>
          </p:sp>
          <p:sp>
            <p:nvSpPr>
              <p:cNvPr id="34845" name="Text Box 36"/>
              <p:cNvSpPr txBox="1">
                <a:spLocks noChangeArrowheads="1"/>
              </p:cNvSpPr>
              <p:nvPr/>
            </p:nvSpPr>
            <p:spPr bwMode="auto">
              <a:xfrm>
                <a:off x="752" y="1872"/>
                <a:ext cx="25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b="1"/>
                  <a:t>4</a:t>
                </a:r>
              </a:p>
            </p:txBody>
          </p:sp>
          <p:sp>
            <p:nvSpPr>
              <p:cNvPr id="34846" name="Line 37"/>
              <p:cNvSpPr>
                <a:spLocks noChangeShapeType="1"/>
              </p:cNvSpPr>
              <p:nvPr/>
            </p:nvSpPr>
            <p:spPr bwMode="auto">
              <a:xfrm>
                <a:off x="720" y="1904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4839" name="Text Box 38"/>
            <p:cNvSpPr txBox="1">
              <a:spLocks noChangeArrowheads="1"/>
            </p:cNvSpPr>
            <p:nvPr/>
          </p:nvSpPr>
          <p:spPr bwMode="auto">
            <a:xfrm>
              <a:off x="1109" y="1733"/>
              <a:ext cx="28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en-US" b="1">
                  <a:sym typeface="Symbol" panose="05050102010706020507" pitchFamily="18" charset="2"/>
                </a:rPr>
                <a:t>÷</a:t>
              </a:r>
            </a:p>
          </p:txBody>
        </p:sp>
        <p:grpSp>
          <p:nvGrpSpPr>
            <p:cNvPr id="34840" name="Group 80"/>
            <p:cNvGrpSpPr>
              <a:grpSpLocks/>
            </p:cNvGrpSpPr>
            <p:nvPr/>
          </p:nvGrpSpPr>
          <p:grpSpPr bwMode="auto">
            <a:xfrm>
              <a:off x="1362" y="1632"/>
              <a:ext cx="606" cy="528"/>
              <a:chOff x="1362" y="1632"/>
              <a:chExt cx="606" cy="528"/>
            </a:xfrm>
          </p:grpSpPr>
          <p:sp>
            <p:nvSpPr>
              <p:cNvPr id="34841" name="Text Box 40"/>
              <p:cNvSpPr txBox="1">
                <a:spLocks noChangeArrowheads="1"/>
              </p:cNvSpPr>
              <p:nvPr/>
            </p:nvSpPr>
            <p:spPr bwMode="auto">
              <a:xfrm>
                <a:off x="1362" y="1872"/>
                <a:ext cx="60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r>
                  <a:rPr lang="en-US" altLang="en-US" b="1"/>
                  <a:t>12</a:t>
                </a:r>
                <a:r>
                  <a:rPr lang="en-US" altLang="en-US" b="1" i="1"/>
                  <a:t>y</a:t>
                </a:r>
                <a:r>
                  <a:rPr lang="en-US" altLang="en-US" b="1" baseline="30000"/>
                  <a:t>2</a:t>
                </a:r>
                <a:endParaRPr lang="en-US" altLang="en-US" b="1" i="1"/>
              </a:p>
            </p:txBody>
          </p:sp>
          <p:sp>
            <p:nvSpPr>
              <p:cNvPr id="34842" name="Text Box 41"/>
              <p:cNvSpPr txBox="1">
                <a:spLocks noChangeArrowheads="1"/>
              </p:cNvSpPr>
              <p:nvPr/>
            </p:nvSpPr>
            <p:spPr bwMode="auto">
              <a:xfrm>
                <a:off x="1411" y="1632"/>
                <a:ext cx="46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r>
                  <a:rPr lang="en-US" altLang="en-US" b="1" i="1"/>
                  <a:t>x</a:t>
                </a:r>
                <a:r>
                  <a:rPr lang="en-US" altLang="en-US" b="1" baseline="30000"/>
                  <a:t>4</a:t>
                </a:r>
                <a:r>
                  <a:rPr lang="en-US" altLang="en-US" b="1" i="1"/>
                  <a:t>y</a:t>
                </a:r>
                <a:endParaRPr lang="en-US" altLang="en-US" b="1" i="1" baseline="30000"/>
              </a:p>
            </p:txBody>
          </p:sp>
          <p:sp>
            <p:nvSpPr>
              <p:cNvPr id="34843" name="Line 42"/>
              <p:cNvSpPr>
                <a:spLocks noChangeShapeType="1"/>
              </p:cNvSpPr>
              <p:nvPr/>
            </p:nvSpPr>
            <p:spPr bwMode="auto">
              <a:xfrm>
                <a:off x="1410" y="1906"/>
                <a:ext cx="55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80" name="Group 78"/>
          <p:cNvGrpSpPr>
            <a:grpSpLocks/>
          </p:cNvGrpSpPr>
          <p:nvPr/>
        </p:nvGrpSpPr>
        <p:grpSpPr bwMode="auto">
          <a:xfrm>
            <a:off x="3733800" y="2209800"/>
            <a:ext cx="5170488" cy="806450"/>
            <a:chOff x="498" y="1508"/>
            <a:chExt cx="3257" cy="508"/>
          </a:xfrm>
        </p:grpSpPr>
        <p:grpSp>
          <p:nvGrpSpPr>
            <p:cNvPr id="34827" name="Group 79"/>
            <p:cNvGrpSpPr>
              <a:grpSpLocks/>
            </p:cNvGrpSpPr>
            <p:nvPr/>
          </p:nvGrpSpPr>
          <p:grpSpPr bwMode="auto">
            <a:xfrm>
              <a:off x="498" y="1508"/>
              <a:ext cx="1478" cy="508"/>
              <a:chOff x="2946" y="1508"/>
              <a:chExt cx="1478" cy="508"/>
            </a:xfrm>
          </p:grpSpPr>
          <p:grpSp>
            <p:nvGrpSpPr>
              <p:cNvPr id="34834" name="Group 80"/>
              <p:cNvGrpSpPr>
                <a:grpSpLocks/>
              </p:cNvGrpSpPr>
              <p:nvPr/>
            </p:nvGrpSpPr>
            <p:grpSpPr bwMode="auto">
              <a:xfrm>
                <a:off x="2946" y="1508"/>
                <a:ext cx="1478" cy="508"/>
                <a:chOff x="4414" y="2804"/>
                <a:chExt cx="1478" cy="508"/>
              </a:xfrm>
            </p:grpSpPr>
            <p:sp>
              <p:nvSpPr>
                <p:cNvPr id="34836" name="Text Box 81"/>
                <p:cNvSpPr txBox="1">
                  <a:spLocks noChangeArrowheads="1"/>
                </p:cNvSpPr>
                <p:nvPr/>
              </p:nvSpPr>
              <p:spPr bwMode="auto">
                <a:xfrm>
                  <a:off x="4414" y="2804"/>
                  <a:ext cx="1478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en-US" b="1"/>
                    <a:t>2</a:t>
                  </a:r>
                  <a:r>
                    <a:rPr lang="en-US" altLang="en-US" b="1" i="1"/>
                    <a:t>x</a:t>
                  </a:r>
                  <a:r>
                    <a:rPr lang="en-US" altLang="en-US" b="1" baseline="30000"/>
                    <a:t>2</a:t>
                  </a:r>
                  <a:r>
                    <a:rPr lang="en-US" altLang="en-US" b="1" i="1"/>
                    <a:t> </a:t>
                  </a:r>
                  <a:r>
                    <a:rPr lang="en-US" altLang="en-US" b="1"/>
                    <a:t>– 7</a:t>
                  </a:r>
                  <a:r>
                    <a:rPr lang="en-US" altLang="en-US" b="1" i="1"/>
                    <a:t>x </a:t>
                  </a:r>
                  <a:r>
                    <a:rPr lang="en-US" altLang="en-US" b="1"/>
                    <a:t>– 4 </a:t>
                  </a:r>
                </a:p>
              </p:txBody>
            </p:sp>
            <p:sp>
              <p:nvSpPr>
                <p:cNvPr id="34837" name="Text Box 82"/>
                <p:cNvSpPr txBox="1">
                  <a:spLocks noChangeArrowheads="1"/>
                </p:cNvSpPr>
                <p:nvPr/>
              </p:nvSpPr>
              <p:spPr bwMode="auto">
                <a:xfrm>
                  <a:off x="4751" y="3024"/>
                  <a:ext cx="787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en-US" b="1" i="1"/>
                    <a:t>x</a:t>
                  </a:r>
                  <a:r>
                    <a:rPr lang="en-US" altLang="en-US" b="1" baseline="30000"/>
                    <a:t>2 </a:t>
                  </a:r>
                  <a:r>
                    <a:rPr lang="en-US" altLang="en-US" b="1"/>
                    <a:t>– 9</a:t>
                  </a:r>
                  <a:r>
                    <a:rPr lang="en-US" altLang="en-US"/>
                    <a:t> </a:t>
                  </a:r>
                </a:p>
              </p:txBody>
            </p:sp>
          </p:grpSp>
          <p:sp>
            <p:nvSpPr>
              <p:cNvPr id="34835" name="Line 83"/>
              <p:cNvSpPr>
                <a:spLocks noChangeShapeType="1"/>
              </p:cNvSpPr>
              <p:nvPr/>
            </p:nvSpPr>
            <p:spPr bwMode="auto">
              <a:xfrm>
                <a:off x="3072" y="1760"/>
                <a:ext cx="115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4828" name="Text Box 84"/>
            <p:cNvSpPr txBox="1">
              <a:spLocks noChangeArrowheads="1"/>
            </p:cNvSpPr>
            <p:nvPr/>
          </p:nvSpPr>
          <p:spPr bwMode="auto">
            <a:xfrm>
              <a:off x="1860" y="1602"/>
              <a:ext cx="27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sym typeface="Symbol" panose="05050102010706020507" pitchFamily="18" charset="2"/>
                </a:rPr>
                <a:t>÷</a:t>
              </a:r>
            </a:p>
          </p:txBody>
        </p:sp>
        <p:grpSp>
          <p:nvGrpSpPr>
            <p:cNvPr id="34829" name="Group 85"/>
            <p:cNvGrpSpPr>
              <a:grpSpLocks/>
            </p:cNvGrpSpPr>
            <p:nvPr/>
          </p:nvGrpSpPr>
          <p:grpSpPr bwMode="auto">
            <a:xfrm>
              <a:off x="2105" y="1508"/>
              <a:ext cx="1650" cy="508"/>
              <a:chOff x="2105" y="1508"/>
              <a:chExt cx="1650" cy="508"/>
            </a:xfrm>
          </p:grpSpPr>
          <p:grpSp>
            <p:nvGrpSpPr>
              <p:cNvPr id="34830" name="Group 86"/>
              <p:cNvGrpSpPr>
                <a:grpSpLocks/>
              </p:cNvGrpSpPr>
              <p:nvPr/>
            </p:nvGrpSpPr>
            <p:grpSpPr bwMode="auto">
              <a:xfrm>
                <a:off x="2105" y="1508"/>
                <a:ext cx="1650" cy="508"/>
                <a:chOff x="4324" y="2804"/>
                <a:chExt cx="1650" cy="508"/>
              </a:xfrm>
            </p:grpSpPr>
            <p:sp>
              <p:nvSpPr>
                <p:cNvPr id="34832" name="Text Box 87"/>
                <p:cNvSpPr txBox="1">
                  <a:spLocks noChangeArrowheads="1"/>
                </p:cNvSpPr>
                <p:nvPr/>
              </p:nvSpPr>
              <p:spPr bwMode="auto">
                <a:xfrm>
                  <a:off x="4747" y="2804"/>
                  <a:ext cx="81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en-US" b="1"/>
                    <a:t>4</a:t>
                  </a:r>
                  <a:r>
                    <a:rPr lang="en-US" altLang="en-US" b="1" i="1"/>
                    <a:t>x</a:t>
                  </a:r>
                  <a:r>
                    <a:rPr lang="en-US" altLang="en-US" b="1" baseline="30000"/>
                    <a:t>2</a:t>
                  </a:r>
                  <a:r>
                    <a:rPr lang="en-US" altLang="en-US" b="1"/>
                    <a:t>– 1</a:t>
                  </a:r>
                  <a:endParaRPr lang="en-US" altLang="en-US" b="1" baseline="30000"/>
                </a:p>
              </p:txBody>
            </p:sp>
            <p:sp>
              <p:nvSpPr>
                <p:cNvPr id="34833" name="Text Box 88"/>
                <p:cNvSpPr txBox="1">
                  <a:spLocks noChangeArrowheads="1"/>
                </p:cNvSpPr>
                <p:nvPr/>
              </p:nvSpPr>
              <p:spPr bwMode="auto">
                <a:xfrm>
                  <a:off x="4324" y="3024"/>
                  <a:ext cx="1650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en-US" b="1"/>
                    <a:t>8</a:t>
                  </a:r>
                  <a:r>
                    <a:rPr lang="en-US" altLang="en-US" b="1" i="1"/>
                    <a:t>x</a:t>
                  </a:r>
                  <a:r>
                    <a:rPr lang="en-US" altLang="en-US" b="1" baseline="30000"/>
                    <a:t>2</a:t>
                  </a:r>
                  <a:r>
                    <a:rPr lang="en-US" altLang="en-US" b="1"/>
                    <a:t> – 28</a:t>
                  </a:r>
                  <a:r>
                    <a:rPr lang="en-US" altLang="en-US" b="1" i="1"/>
                    <a:t>x</a:t>
                  </a:r>
                  <a:r>
                    <a:rPr lang="en-US" altLang="en-US" b="1"/>
                    <a:t> +12</a:t>
                  </a:r>
                  <a:endParaRPr lang="en-US" altLang="en-US" b="1" baseline="30000"/>
                </a:p>
              </p:txBody>
            </p:sp>
          </p:grpSp>
          <p:sp>
            <p:nvSpPr>
              <p:cNvPr id="34831" name="Line 89"/>
              <p:cNvSpPr>
                <a:spLocks noChangeShapeType="1"/>
              </p:cNvSpPr>
              <p:nvPr/>
            </p:nvSpPr>
            <p:spPr bwMode="auto">
              <a:xfrm>
                <a:off x="2160" y="1760"/>
                <a:ext cx="153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" grpId="0" animBg="1"/>
      <p:bldP spid="2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Box 1"/>
          <p:cNvSpPr txBox="1">
            <a:spLocks noChangeArrowheads="1"/>
          </p:cNvSpPr>
          <p:nvPr/>
        </p:nvSpPr>
        <p:spPr bwMode="auto">
          <a:xfrm>
            <a:off x="381000" y="1676400"/>
            <a:ext cx="8382000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en-US" altLang="en-US" sz="4000" b="1"/>
              <a:t>Textbook pgs. 558</a:t>
            </a:r>
          </a:p>
          <a:p>
            <a:pPr algn="ctr" eaLnBrk="1" hangingPunct="1"/>
            <a:endParaRPr lang="en-US" altLang="en-US" sz="4000" b="1"/>
          </a:p>
          <a:p>
            <a:pPr algn="ctr" eaLnBrk="1" hangingPunct="1"/>
            <a:endParaRPr lang="en-US" altLang="en-US" sz="4000" b="1"/>
          </a:p>
          <a:p>
            <a:pPr algn="ctr" eaLnBrk="1" hangingPunct="1"/>
            <a:r>
              <a:rPr lang="en-US" altLang="en-US" sz="4000" b="1"/>
              <a:t>#21-49 ODD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776288"/>
            <a:ext cx="7772400" cy="5776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533400" y="1600200"/>
            <a:ext cx="8153400" cy="275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4800">
                <a:solidFill>
                  <a:schemeClr val="bg1"/>
                </a:solidFill>
                <a:latin typeface="Arial Black" panose="020B0A04020102020204" pitchFamily="34" charset="0"/>
              </a:rPr>
              <a:t>4.1</a:t>
            </a:r>
          </a:p>
          <a:p>
            <a:pPr algn="ctr">
              <a:lnSpc>
                <a:spcPct val="90000"/>
              </a:lnSpc>
            </a:pPr>
            <a:r>
              <a:rPr lang="en-US" altLang="en-US" sz="4800">
                <a:solidFill>
                  <a:schemeClr val="bg1"/>
                </a:solidFill>
                <a:latin typeface="Arial Black" panose="020B0A04020102020204" pitchFamily="34" charset="0"/>
              </a:rPr>
              <a:t>Simplifying, Multiplying, and Dividing </a:t>
            </a:r>
          </a:p>
          <a:p>
            <a:pPr algn="ctr">
              <a:lnSpc>
                <a:spcPct val="90000"/>
              </a:lnSpc>
            </a:pPr>
            <a:r>
              <a:rPr lang="en-US" altLang="en-US" sz="4800">
                <a:solidFill>
                  <a:schemeClr val="bg1"/>
                </a:solidFill>
                <a:latin typeface="Arial Black" panose="020B0A04020102020204" pitchFamily="34" charset="0"/>
              </a:rPr>
              <a:t>Rational Expressions</a:t>
            </a:r>
            <a:endParaRPr lang="en-US" altLang="en-US" sz="4800"/>
          </a:p>
        </p:txBody>
      </p:sp>
      <p:sp>
        <p:nvSpPr>
          <p:cNvPr id="8196" name="Text Box 8"/>
          <p:cNvSpPr txBox="1">
            <a:spLocks noChangeArrowheads="1"/>
          </p:cNvSpPr>
          <p:nvPr/>
        </p:nvSpPr>
        <p:spPr bwMode="auto">
          <a:xfrm>
            <a:off x="152400" y="6553200"/>
            <a:ext cx="2133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400" b="1">
                <a:solidFill>
                  <a:schemeClr val="bg1"/>
                </a:solidFill>
              </a:rPr>
              <a:t>Holt Algebra 2</a:t>
            </a:r>
          </a:p>
        </p:txBody>
      </p:sp>
      <p:pic>
        <p:nvPicPr>
          <p:cNvPr id="8197" name="Picture 30" descr="splash_first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34150"/>
            <a:ext cx="91440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8" name="Text Box 31"/>
          <p:cNvSpPr txBox="1">
            <a:spLocks noChangeArrowheads="1"/>
          </p:cNvSpPr>
          <p:nvPr/>
        </p:nvSpPr>
        <p:spPr bwMode="auto">
          <a:xfrm>
            <a:off x="76200" y="6553200"/>
            <a:ext cx="3276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400" b="1">
                <a:solidFill>
                  <a:schemeClr val="bg1"/>
                </a:solidFill>
              </a:rPr>
              <a:t>Holt McDougal Algebra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00138"/>
            <a:ext cx="8537575" cy="514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381000" y="1905000"/>
            <a:ext cx="8382000" cy="213360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3200"/>
              <a:t>Simplify rational expressions.</a:t>
            </a:r>
          </a:p>
          <a:p>
            <a:pPr eaLnBrk="1" hangingPunct="1">
              <a:spcBef>
                <a:spcPct val="20000"/>
              </a:spcBef>
            </a:pPr>
            <a:endParaRPr lang="en-US" altLang="en-US" sz="900"/>
          </a:p>
          <a:p>
            <a:pPr eaLnBrk="1" hangingPunct="1">
              <a:spcBef>
                <a:spcPct val="20000"/>
              </a:spcBef>
            </a:pPr>
            <a:r>
              <a:rPr lang="en-US" altLang="en-US" sz="3200"/>
              <a:t>Multiply and divide rational expressions.</a:t>
            </a:r>
            <a:endParaRPr lang="en-US" altLang="en-US" sz="3200">
              <a:latin typeface="Arial" panose="020B0604020202020204" pitchFamily="34" charset="0"/>
            </a:endParaRPr>
          </a:p>
        </p:txBody>
      </p:sp>
      <p:sp>
        <p:nvSpPr>
          <p:cNvPr id="10243" name="Rectangle 15"/>
          <p:cNvSpPr>
            <a:spLocks noChangeArrowheads="1"/>
          </p:cNvSpPr>
          <p:nvPr/>
        </p:nvSpPr>
        <p:spPr bwMode="auto">
          <a:xfrm>
            <a:off x="0" y="121920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en-US" altLang="en-US" sz="3600" i="1">
                <a:solidFill>
                  <a:srgbClr val="FF6600"/>
                </a:solidFill>
                <a:latin typeface="Arial Black" panose="020B0A04020102020204" pitchFamily="34" charset="0"/>
              </a:rPr>
              <a:t>Objectives</a:t>
            </a:r>
            <a:endParaRPr lang="en-US" altLang="en-US" sz="3600" i="1">
              <a:solidFill>
                <a:srgbClr val="FF66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381000" y="1981200"/>
            <a:ext cx="8382000" cy="83820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3200"/>
              <a:t>rational expression</a:t>
            </a:r>
            <a:endParaRPr lang="en-US" altLang="en-US" sz="3200">
              <a:latin typeface="Arial" panose="020B0604020202020204" pitchFamily="34" charset="0"/>
            </a:endParaRPr>
          </a:p>
        </p:txBody>
      </p:sp>
      <p:sp>
        <p:nvSpPr>
          <p:cNvPr id="12291" name="Rectangle 16"/>
          <p:cNvSpPr>
            <a:spLocks noChangeArrowheads="1"/>
          </p:cNvSpPr>
          <p:nvPr/>
        </p:nvSpPr>
        <p:spPr bwMode="auto">
          <a:xfrm>
            <a:off x="0" y="129540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en-US" altLang="en-US" sz="3600" i="1">
                <a:solidFill>
                  <a:srgbClr val="FF0000"/>
                </a:solidFill>
                <a:latin typeface="Arial Black" panose="020B0A04020102020204" pitchFamily="34" charset="0"/>
              </a:rPr>
              <a:t>Vocabulary</a:t>
            </a:r>
            <a:endParaRPr lang="en-US" altLang="en-US" sz="3600" i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18"/>
          <p:cNvGrpSpPr>
            <a:grpSpLocks/>
          </p:cNvGrpSpPr>
          <p:nvPr/>
        </p:nvGrpSpPr>
        <p:grpSpPr bwMode="auto">
          <a:xfrm>
            <a:off x="304800" y="1270000"/>
            <a:ext cx="8229600" cy="1422400"/>
            <a:chOff x="192" y="800"/>
            <a:chExt cx="5184" cy="896"/>
          </a:xfrm>
        </p:grpSpPr>
        <p:sp>
          <p:nvSpPr>
            <p:cNvPr id="14340" name="Text Box 2"/>
            <p:cNvSpPr txBox="1">
              <a:spLocks noChangeArrowheads="1"/>
            </p:cNvSpPr>
            <p:nvPr/>
          </p:nvSpPr>
          <p:spPr bwMode="auto">
            <a:xfrm>
              <a:off x="192" y="800"/>
              <a:ext cx="5184" cy="8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lnSpc>
                  <a:spcPct val="120000"/>
                </a:lnSpc>
                <a:spcBef>
                  <a:spcPct val="50000"/>
                </a:spcBef>
              </a:pPr>
              <a:r>
                <a:rPr lang="en-US" altLang="en-US"/>
                <a:t>A </a:t>
              </a:r>
              <a:r>
                <a:rPr lang="en-US" altLang="en-US" b="1" u="sng"/>
                <a:t>rational expression</a:t>
              </a:r>
              <a:r>
                <a:rPr lang="en-US" altLang="en-US"/>
                <a:t> is a quotient of two polynomials. Other examples of rational expressions include the following:</a:t>
              </a:r>
            </a:p>
          </p:txBody>
        </p:sp>
        <p:sp>
          <p:nvSpPr>
            <p:cNvPr id="14341" name="Text Box 12"/>
            <p:cNvSpPr txBox="1">
              <a:spLocks noChangeArrowheads="1"/>
            </p:cNvSpPr>
            <p:nvPr/>
          </p:nvSpPr>
          <p:spPr bwMode="auto">
            <a:xfrm>
              <a:off x="2415" y="1220"/>
              <a:ext cx="11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/>
              <a:endParaRPr lang="en-US" altLang="en-US" i="1"/>
            </a:p>
          </p:txBody>
        </p:sp>
      </p:grpSp>
      <p:pic>
        <p:nvPicPr>
          <p:cNvPr id="34833" name="Picture 17" descr="8-1opener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195763"/>
            <a:ext cx="5638800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4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990600"/>
            <a:ext cx="7467600" cy="5632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dirty="0"/>
              <a:t>Steps to simplify:</a:t>
            </a:r>
          </a:p>
          <a:p>
            <a:pPr marL="457200" indent="-457200" eaLnBrk="1" hangingPunct="1">
              <a:lnSpc>
                <a:spcPct val="200000"/>
              </a:lnSpc>
              <a:buFontTx/>
              <a:buAutoNum type="arabicPeriod"/>
              <a:defRPr/>
            </a:pPr>
            <a:r>
              <a:rPr lang="en-US" b="1" dirty="0"/>
              <a:t>Factor</a:t>
            </a:r>
            <a:r>
              <a:rPr lang="en-US" dirty="0"/>
              <a:t> numerator &amp; denominator</a:t>
            </a:r>
          </a:p>
          <a:p>
            <a:pPr marL="457200" indent="-457200" eaLnBrk="1" hangingPunct="1">
              <a:lnSpc>
                <a:spcPct val="200000"/>
              </a:lnSpc>
              <a:buFontTx/>
              <a:buAutoNum type="arabicPeriod"/>
              <a:defRPr/>
            </a:pPr>
            <a:r>
              <a:rPr lang="en-US" dirty="0"/>
              <a:t>State </a:t>
            </a:r>
            <a:r>
              <a:rPr lang="en-US" b="1" dirty="0"/>
              <a:t>excluded values</a:t>
            </a:r>
          </a:p>
          <a:p>
            <a:pPr marL="800100" lvl="1" indent="-342900" eaLnBrk="1" hangingPunct="1">
              <a:lnSpc>
                <a:spcPct val="200000"/>
              </a:lnSpc>
              <a:buFont typeface="Arial" panose="020B0604020202020204" pitchFamily="34" charset="0"/>
              <a:buChar char="•"/>
              <a:defRPr/>
            </a:pPr>
            <a:r>
              <a:rPr lang="en-US" dirty="0"/>
              <a:t>Set each factor in the </a:t>
            </a:r>
            <a:r>
              <a:rPr lang="en-US" u="sng" dirty="0"/>
              <a:t>denominator equal to zero and solve</a:t>
            </a:r>
            <a:r>
              <a:rPr lang="en-US" dirty="0"/>
              <a:t>.</a:t>
            </a:r>
          </a:p>
          <a:p>
            <a:pPr marL="800100" lvl="1" indent="-342900" eaLnBrk="1" hangingPunct="1">
              <a:lnSpc>
                <a:spcPct val="200000"/>
              </a:lnSpc>
              <a:buFont typeface="Arial" panose="020B0604020202020204" pitchFamily="34" charset="0"/>
              <a:buChar char="•"/>
              <a:defRPr/>
            </a:pPr>
            <a:r>
              <a:rPr lang="en-US" dirty="0"/>
              <a:t>Only for </a:t>
            </a:r>
            <a:r>
              <a:rPr lang="en-US" u="sng" dirty="0"/>
              <a:t>simplifying</a:t>
            </a:r>
          </a:p>
          <a:p>
            <a:pPr marL="457200" indent="-457200" eaLnBrk="1" hangingPunct="1">
              <a:lnSpc>
                <a:spcPct val="200000"/>
              </a:lnSpc>
              <a:buFont typeface="+mj-lt"/>
              <a:buAutoNum type="arabicPeriod"/>
              <a:defRPr/>
            </a:pPr>
            <a:r>
              <a:rPr lang="en-US" b="1" dirty="0"/>
              <a:t>Simplify</a:t>
            </a:r>
            <a:r>
              <a:rPr lang="en-US" dirty="0"/>
              <a:t> by </a:t>
            </a:r>
            <a:r>
              <a:rPr lang="en-US" u="sng" dirty="0"/>
              <a:t>cancelling</a:t>
            </a:r>
            <a:r>
              <a:rPr lang="en-US" dirty="0"/>
              <a:t> out like factors on top and bottom.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1"/>
          <p:cNvSpPr txBox="1">
            <a:spLocks noChangeArrowheads="1"/>
          </p:cNvSpPr>
          <p:nvPr/>
        </p:nvSpPr>
        <p:spPr bwMode="auto">
          <a:xfrm>
            <a:off x="914400" y="2457450"/>
            <a:ext cx="7391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sz="7200" b="1"/>
              <a:t>SIMPLIFYING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304800" y="1657350"/>
            <a:ext cx="82375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/>
              <a:t>Simplify. Identify any </a:t>
            </a:r>
            <a:r>
              <a:rPr lang="en-US" altLang="en-US" b="1" i="1"/>
              <a:t>x</a:t>
            </a:r>
            <a:r>
              <a:rPr lang="en-US" altLang="en-US" b="1"/>
              <a:t>-values for which the expression is undefined.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anose="020B0A04020102020204" pitchFamily="34" charset="0"/>
              </a:rPr>
              <a:t>Example 1A: Simplifying Rational Expressions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graphicFrame>
        <p:nvGraphicFramePr>
          <p:cNvPr id="18436" name="Object 20"/>
          <p:cNvGraphicFramePr>
            <a:graphicFrameLocks noChangeAspect="1"/>
          </p:cNvGraphicFramePr>
          <p:nvPr/>
        </p:nvGraphicFramePr>
        <p:xfrm>
          <a:off x="2432050" y="1363663"/>
          <a:ext cx="1651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5" name="Equation" r:id="rId4" imgW="165028" imgH="279279" progId="Equation.DSMT4">
                  <p:embed/>
                </p:oleObj>
              </mc:Choice>
              <mc:Fallback>
                <p:oleObj name="Equation" r:id="rId4" imgW="165028" imgH="279279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2050" y="1363663"/>
                        <a:ext cx="1651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7" name="Object 23"/>
          <p:cNvGraphicFramePr>
            <a:graphicFrameLocks noChangeAspect="1"/>
          </p:cNvGraphicFramePr>
          <p:nvPr/>
        </p:nvGraphicFramePr>
        <p:xfrm>
          <a:off x="2432050" y="1363663"/>
          <a:ext cx="1651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6" name="Equation" r:id="rId6" imgW="165028" imgH="279279" progId="Equation.DSMT4">
                  <p:embed/>
                </p:oleObj>
              </mc:Choice>
              <mc:Fallback>
                <p:oleObj name="Equation" r:id="rId6" imgW="165028" imgH="279279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2050" y="1363663"/>
                        <a:ext cx="1651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438" name="Group 35"/>
          <p:cNvGrpSpPr>
            <a:grpSpLocks/>
          </p:cNvGrpSpPr>
          <p:nvPr/>
        </p:nvGrpSpPr>
        <p:grpSpPr bwMode="auto">
          <a:xfrm>
            <a:off x="828675" y="2438400"/>
            <a:ext cx="966788" cy="806450"/>
            <a:chOff x="493" y="1536"/>
            <a:chExt cx="609" cy="508"/>
          </a:xfrm>
        </p:grpSpPr>
        <p:grpSp>
          <p:nvGrpSpPr>
            <p:cNvPr id="18447" name="Group 31"/>
            <p:cNvGrpSpPr>
              <a:grpSpLocks/>
            </p:cNvGrpSpPr>
            <p:nvPr/>
          </p:nvGrpSpPr>
          <p:grpSpPr bwMode="auto">
            <a:xfrm>
              <a:off x="493" y="1536"/>
              <a:ext cx="609" cy="508"/>
              <a:chOff x="4845" y="2804"/>
              <a:chExt cx="609" cy="508"/>
            </a:xfrm>
          </p:grpSpPr>
          <p:sp>
            <p:nvSpPr>
              <p:cNvPr id="18449" name="Text Box 32"/>
              <p:cNvSpPr txBox="1">
                <a:spLocks noChangeArrowheads="1"/>
              </p:cNvSpPr>
              <p:nvPr/>
            </p:nvSpPr>
            <p:spPr bwMode="auto">
              <a:xfrm>
                <a:off x="4845" y="2804"/>
                <a:ext cx="60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b="1"/>
                  <a:t>10</a:t>
                </a:r>
                <a:r>
                  <a:rPr lang="en-US" altLang="en-US" b="1" i="1"/>
                  <a:t>x</a:t>
                </a:r>
                <a:r>
                  <a:rPr lang="en-US" altLang="en-US" b="1" baseline="30000"/>
                  <a:t>8</a:t>
                </a:r>
                <a:endParaRPr lang="en-US" altLang="en-US" b="1"/>
              </a:p>
            </p:txBody>
          </p:sp>
          <p:sp>
            <p:nvSpPr>
              <p:cNvPr id="18450" name="Text Box 33"/>
              <p:cNvSpPr txBox="1">
                <a:spLocks noChangeArrowheads="1"/>
              </p:cNvSpPr>
              <p:nvPr/>
            </p:nvSpPr>
            <p:spPr bwMode="auto">
              <a:xfrm>
                <a:off x="4910" y="3024"/>
                <a:ext cx="47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b="1"/>
                  <a:t>6</a:t>
                </a:r>
                <a:r>
                  <a:rPr lang="en-US" altLang="en-US" b="1" i="1"/>
                  <a:t>x</a:t>
                </a:r>
                <a:r>
                  <a:rPr lang="en-US" altLang="en-US" b="1" baseline="30000"/>
                  <a:t>4</a:t>
                </a:r>
                <a:endParaRPr lang="en-US" altLang="en-US" b="1"/>
              </a:p>
            </p:txBody>
          </p:sp>
        </p:grpSp>
        <p:sp>
          <p:nvSpPr>
            <p:cNvPr id="18448" name="Line 34"/>
            <p:cNvSpPr>
              <a:spLocks noChangeShapeType="1"/>
            </p:cNvSpPr>
            <p:nvPr/>
          </p:nvSpPr>
          <p:spPr bwMode="auto">
            <a:xfrm>
              <a:off x="528" y="1788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9744" name="Group 48"/>
          <p:cNvGrpSpPr>
            <a:grpSpLocks/>
          </p:cNvGrpSpPr>
          <p:nvPr/>
        </p:nvGrpSpPr>
        <p:grpSpPr bwMode="auto">
          <a:xfrm>
            <a:off x="577850" y="3155950"/>
            <a:ext cx="1409700" cy="806450"/>
            <a:chOff x="364" y="1988"/>
            <a:chExt cx="888" cy="508"/>
          </a:xfrm>
        </p:grpSpPr>
        <p:sp>
          <p:nvSpPr>
            <p:cNvPr id="18442" name="Text Box 38"/>
            <p:cNvSpPr txBox="1">
              <a:spLocks noChangeArrowheads="1"/>
            </p:cNvSpPr>
            <p:nvPr/>
          </p:nvSpPr>
          <p:spPr bwMode="auto">
            <a:xfrm>
              <a:off x="364" y="1988"/>
              <a:ext cx="8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/>
              <a:r>
                <a:rPr lang="en-US" altLang="en-US" baseline="30000"/>
                <a:t>5</a:t>
              </a:r>
              <a:r>
                <a:rPr lang="en-US" altLang="en-US"/>
                <a:t>10</a:t>
              </a:r>
              <a:r>
                <a:rPr lang="en-US" altLang="en-US" i="1"/>
                <a:t>x</a:t>
              </a:r>
              <a:r>
                <a:rPr lang="en-US" altLang="en-US" baseline="30000">
                  <a:solidFill>
                    <a:srgbClr val="FF0000"/>
                  </a:solidFill>
                </a:rPr>
                <a:t>8 – 4</a:t>
              </a:r>
              <a:endParaRPr lang="en-US" altLang="en-US">
                <a:solidFill>
                  <a:srgbClr val="FF0000"/>
                </a:solidFill>
              </a:endParaRPr>
            </a:p>
          </p:txBody>
        </p:sp>
        <p:sp>
          <p:nvSpPr>
            <p:cNvPr id="18443" name="Text Box 39"/>
            <p:cNvSpPr txBox="1">
              <a:spLocks noChangeArrowheads="1"/>
            </p:cNvSpPr>
            <p:nvPr/>
          </p:nvSpPr>
          <p:spPr bwMode="auto">
            <a:xfrm>
              <a:off x="440" y="2208"/>
              <a:ext cx="31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/>
              <a:r>
                <a:rPr lang="en-US" altLang="en-US" baseline="-25000"/>
                <a:t>3</a:t>
              </a:r>
              <a:r>
                <a:rPr lang="en-US" altLang="en-US"/>
                <a:t>6</a:t>
              </a:r>
            </a:p>
          </p:txBody>
        </p:sp>
        <p:sp>
          <p:nvSpPr>
            <p:cNvPr id="18444" name="Line 40"/>
            <p:cNvSpPr>
              <a:spLocks noChangeShapeType="1"/>
            </p:cNvSpPr>
            <p:nvPr/>
          </p:nvSpPr>
          <p:spPr bwMode="auto">
            <a:xfrm>
              <a:off x="432" y="2240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5" name="Line 46"/>
            <p:cNvSpPr>
              <a:spLocks noChangeShapeType="1"/>
            </p:cNvSpPr>
            <p:nvPr/>
          </p:nvSpPr>
          <p:spPr bwMode="auto">
            <a:xfrm flipV="1">
              <a:off x="576" y="2304"/>
              <a:ext cx="144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6" name="Line 47"/>
            <p:cNvSpPr>
              <a:spLocks noChangeShapeType="1"/>
            </p:cNvSpPr>
            <p:nvPr/>
          </p:nvSpPr>
          <p:spPr bwMode="auto">
            <a:xfrm flipV="1">
              <a:off x="528" y="2064"/>
              <a:ext cx="240" cy="14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3500438" y="3354388"/>
          <a:ext cx="98107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7" name="Equation" r:id="rId7" imgW="380670" imgH="177646" progId="Equation.DSMT4">
                  <p:embed/>
                </p:oleObj>
              </mc:Choice>
              <mc:Fallback>
                <p:oleObj name="Equation" r:id="rId7" imgW="380670" imgH="177646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0438" y="3354388"/>
                        <a:ext cx="981075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2209800" y="3016250"/>
          <a:ext cx="1111250" cy="107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8" name="Equation" r:id="rId9" imgW="431613" imgH="418918" progId="Equation.DSMT4">
                  <p:embed/>
                </p:oleObj>
              </mc:Choice>
              <mc:Fallback>
                <p:oleObj name="Equation" r:id="rId9" imgW="431613" imgH="418918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016250"/>
                        <a:ext cx="1111250" cy="1076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9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3"/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anose="020B0A04020102020204" pitchFamily="34" charset="0"/>
              </a:rPr>
              <a:t>Example 1B: Simplifying Rational Expressions</a:t>
            </a:r>
          </a:p>
        </p:txBody>
      </p:sp>
      <p:sp>
        <p:nvSpPr>
          <p:cNvPr id="20483" name="Text Box 28"/>
          <p:cNvSpPr txBox="1">
            <a:spLocks noChangeArrowheads="1"/>
          </p:cNvSpPr>
          <p:nvPr/>
        </p:nvSpPr>
        <p:spPr bwMode="auto">
          <a:xfrm>
            <a:off x="304800" y="1657350"/>
            <a:ext cx="82375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/>
              <a:t>Simplify. Identify any </a:t>
            </a:r>
            <a:r>
              <a:rPr lang="en-US" altLang="en-US" b="1" i="1"/>
              <a:t>x</a:t>
            </a:r>
            <a:r>
              <a:rPr lang="en-US" altLang="en-US" b="1"/>
              <a:t>-values for which the expression is undefined. </a:t>
            </a:r>
            <a:endParaRPr lang="en-US" altLang="en-US">
              <a:latin typeface="Times" panose="02020603050405020304" pitchFamily="18" charset="0"/>
            </a:endParaRPr>
          </a:p>
        </p:txBody>
      </p:sp>
      <p:grpSp>
        <p:nvGrpSpPr>
          <p:cNvPr id="20484" name="Group 35"/>
          <p:cNvGrpSpPr>
            <a:grpSpLocks/>
          </p:cNvGrpSpPr>
          <p:nvPr/>
        </p:nvGrpSpPr>
        <p:grpSpPr bwMode="auto">
          <a:xfrm>
            <a:off x="847725" y="2438400"/>
            <a:ext cx="2071688" cy="806450"/>
            <a:chOff x="534" y="1536"/>
            <a:chExt cx="1305" cy="508"/>
          </a:xfrm>
        </p:grpSpPr>
        <p:grpSp>
          <p:nvGrpSpPr>
            <p:cNvPr id="20500" name="Group 31"/>
            <p:cNvGrpSpPr>
              <a:grpSpLocks/>
            </p:cNvGrpSpPr>
            <p:nvPr/>
          </p:nvGrpSpPr>
          <p:grpSpPr bwMode="auto">
            <a:xfrm>
              <a:off x="534" y="1536"/>
              <a:ext cx="1305" cy="508"/>
              <a:chOff x="4493" y="2804"/>
              <a:chExt cx="1305" cy="508"/>
            </a:xfrm>
          </p:grpSpPr>
          <p:sp>
            <p:nvSpPr>
              <p:cNvPr id="20502" name="Text Box 32"/>
              <p:cNvSpPr txBox="1">
                <a:spLocks noChangeArrowheads="1"/>
              </p:cNvSpPr>
              <p:nvPr/>
            </p:nvSpPr>
            <p:spPr bwMode="auto">
              <a:xfrm>
                <a:off x="4545" y="2804"/>
                <a:ext cx="121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b="1" i="1"/>
                  <a:t>x</a:t>
                </a:r>
                <a:r>
                  <a:rPr lang="en-US" altLang="en-US" b="1" baseline="30000"/>
                  <a:t>2 </a:t>
                </a:r>
                <a:r>
                  <a:rPr lang="en-US" altLang="en-US" b="1"/>
                  <a:t>+ </a:t>
                </a:r>
                <a:r>
                  <a:rPr lang="en-US" altLang="en-US" b="1" i="1"/>
                  <a:t>x</a:t>
                </a:r>
                <a:r>
                  <a:rPr lang="en-US" altLang="en-US" b="1"/>
                  <a:t> – 2 </a:t>
                </a:r>
              </a:p>
            </p:txBody>
          </p:sp>
          <p:sp>
            <p:nvSpPr>
              <p:cNvPr id="20503" name="Text Box 33"/>
              <p:cNvSpPr txBox="1">
                <a:spLocks noChangeArrowheads="1"/>
              </p:cNvSpPr>
              <p:nvPr/>
            </p:nvSpPr>
            <p:spPr bwMode="auto">
              <a:xfrm>
                <a:off x="4493" y="3024"/>
                <a:ext cx="130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b="1" i="1"/>
                  <a:t>x</a:t>
                </a:r>
                <a:r>
                  <a:rPr lang="en-US" altLang="en-US" b="1" baseline="30000"/>
                  <a:t>2</a:t>
                </a:r>
                <a:r>
                  <a:rPr lang="en-US" altLang="en-US" b="1"/>
                  <a:t> + 2</a:t>
                </a:r>
                <a:r>
                  <a:rPr lang="en-US" altLang="en-US" b="1" i="1"/>
                  <a:t>x</a:t>
                </a:r>
                <a:r>
                  <a:rPr lang="en-US" altLang="en-US" b="1"/>
                  <a:t> – 3</a:t>
                </a:r>
              </a:p>
            </p:txBody>
          </p:sp>
        </p:grpSp>
        <p:sp>
          <p:nvSpPr>
            <p:cNvPr id="20501" name="Line 34"/>
            <p:cNvSpPr>
              <a:spLocks noChangeShapeType="1"/>
            </p:cNvSpPr>
            <p:nvPr/>
          </p:nvSpPr>
          <p:spPr bwMode="auto">
            <a:xfrm>
              <a:off x="576" y="1788"/>
              <a:ext cx="1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5337" name="Group 41"/>
          <p:cNvGrpSpPr>
            <a:grpSpLocks/>
          </p:cNvGrpSpPr>
          <p:nvPr/>
        </p:nvGrpSpPr>
        <p:grpSpPr bwMode="auto">
          <a:xfrm>
            <a:off x="677863" y="3505200"/>
            <a:ext cx="2432050" cy="806450"/>
            <a:chOff x="427" y="2132"/>
            <a:chExt cx="1532" cy="508"/>
          </a:xfrm>
        </p:grpSpPr>
        <p:grpSp>
          <p:nvGrpSpPr>
            <p:cNvPr id="20496" name="Group 37"/>
            <p:cNvGrpSpPr>
              <a:grpSpLocks/>
            </p:cNvGrpSpPr>
            <p:nvPr/>
          </p:nvGrpSpPr>
          <p:grpSpPr bwMode="auto">
            <a:xfrm>
              <a:off x="427" y="2132"/>
              <a:ext cx="1532" cy="508"/>
              <a:chOff x="4386" y="2804"/>
              <a:chExt cx="1532" cy="508"/>
            </a:xfrm>
          </p:grpSpPr>
          <p:sp>
            <p:nvSpPr>
              <p:cNvPr id="20498" name="Text Box 38"/>
              <p:cNvSpPr txBox="1">
                <a:spLocks noChangeArrowheads="1"/>
              </p:cNvSpPr>
              <p:nvPr/>
            </p:nvSpPr>
            <p:spPr bwMode="auto">
              <a:xfrm>
                <a:off x="4386" y="2804"/>
                <a:ext cx="153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/>
                  <a:t>(</a:t>
                </a:r>
                <a:r>
                  <a:rPr lang="en-US" altLang="en-US" i="1"/>
                  <a:t>x</a:t>
                </a:r>
                <a:r>
                  <a:rPr lang="en-US" altLang="en-US" baseline="30000"/>
                  <a:t> </a:t>
                </a:r>
                <a:r>
                  <a:rPr lang="en-US" altLang="en-US"/>
                  <a:t>+ 2)</a:t>
                </a:r>
                <a:r>
                  <a:rPr lang="en-US" altLang="en-US">
                    <a:solidFill>
                      <a:srgbClr val="FF0000"/>
                    </a:solidFill>
                  </a:rPr>
                  <a:t>(</a:t>
                </a:r>
                <a:r>
                  <a:rPr lang="en-US" altLang="en-US" i="1">
                    <a:solidFill>
                      <a:srgbClr val="FF0000"/>
                    </a:solidFill>
                  </a:rPr>
                  <a:t>x</a:t>
                </a:r>
                <a:r>
                  <a:rPr lang="en-US" altLang="en-US">
                    <a:solidFill>
                      <a:srgbClr val="FF0000"/>
                    </a:solidFill>
                  </a:rPr>
                  <a:t> – 1)</a:t>
                </a:r>
                <a:r>
                  <a:rPr lang="en-US" altLang="en-US"/>
                  <a:t> </a:t>
                </a:r>
              </a:p>
            </p:txBody>
          </p:sp>
          <p:sp>
            <p:nvSpPr>
              <p:cNvPr id="20499" name="Text Box 39"/>
              <p:cNvSpPr txBox="1">
                <a:spLocks noChangeArrowheads="1"/>
              </p:cNvSpPr>
              <p:nvPr/>
            </p:nvSpPr>
            <p:spPr bwMode="auto">
              <a:xfrm>
                <a:off x="4403" y="3024"/>
                <a:ext cx="1487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>
                    <a:solidFill>
                      <a:srgbClr val="FF0000"/>
                    </a:solidFill>
                  </a:rPr>
                  <a:t>(</a:t>
                </a:r>
                <a:r>
                  <a:rPr lang="en-US" altLang="en-US" i="1">
                    <a:solidFill>
                      <a:srgbClr val="FF0000"/>
                    </a:solidFill>
                  </a:rPr>
                  <a:t>x</a:t>
                </a:r>
                <a:r>
                  <a:rPr lang="en-US" altLang="en-US">
                    <a:solidFill>
                      <a:srgbClr val="FF0000"/>
                    </a:solidFill>
                  </a:rPr>
                  <a:t> – 1)</a:t>
                </a:r>
                <a:r>
                  <a:rPr lang="en-US" altLang="en-US"/>
                  <a:t>(</a:t>
                </a:r>
                <a:r>
                  <a:rPr lang="en-US" altLang="en-US" i="1"/>
                  <a:t>x</a:t>
                </a:r>
                <a:r>
                  <a:rPr lang="en-US" altLang="en-US"/>
                  <a:t> + 3)</a:t>
                </a:r>
              </a:p>
            </p:txBody>
          </p:sp>
        </p:grpSp>
        <p:sp>
          <p:nvSpPr>
            <p:cNvPr id="20497" name="Line 40"/>
            <p:cNvSpPr>
              <a:spLocks noChangeShapeType="1"/>
            </p:cNvSpPr>
            <p:nvPr/>
          </p:nvSpPr>
          <p:spPr bwMode="auto">
            <a:xfrm>
              <a:off x="480" y="2400"/>
              <a:ext cx="13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5338" name="Line 42"/>
          <p:cNvSpPr>
            <a:spLocks noChangeShapeType="1"/>
          </p:cNvSpPr>
          <p:nvPr/>
        </p:nvSpPr>
        <p:spPr bwMode="auto">
          <a:xfrm flipV="1">
            <a:off x="762000" y="4013200"/>
            <a:ext cx="1066800" cy="228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39" name="Line 43"/>
          <p:cNvSpPr>
            <a:spLocks noChangeShapeType="1"/>
          </p:cNvSpPr>
          <p:nvPr/>
        </p:nvSpPr>
        <p:spPr bwMode="auto">
          <a:xfrm flipV="1">
            <a:off x="1828800" y="3619500"/>
            <a:ext cx="1066800" cy="228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40" name="Text Box 44"/>
          <p:cNvSpPr txBox="1">
            <a:spLocks noChangeArrowheads="1"/>
          </p:cNvSpPr>
          <p:nvPr/>
        </p:nvSpPr>
        <p:spPr bwMode="auto">
          <a:xfrm>
            <a:off x="4540250" y="2492375"/>
            <a:ext cx="3429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i="1">
                <a:solidFill>
                  <a:srgbClr val="3333FF"/>
                </a:solidFill>
                <a:latin typeface="Arial" panose="020B0604020202020204" pitchFamily="34" charset="0"/>
              </a:rPr>
              <a:t>Factor; then divide out common factors.</a:t>
            </a:r>
            <a:endParaRPr lang="en-US" altLang="en-US" i="1"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55341" name="Text Box 45"/>
          <p:cNvSpPr txBox="1">
            <a:spLocks noChangeArrowheads="1"/>
          </p:cNvSpPr>
          <p:nvPr/>
        </p:nvSpPr>
        <p:spPr bwMode="auto">
          <a:xfrm>
            <a:off x="3148013" y="3657600"/>
            <a:ext cx="4333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/>
              <a:t>=</a:t>
            </a:r>
          </a:p>
        </p:txBody>
      </p:sp>
      <p:grpSp>
        <p:nvGrpSpPr>
          <p:cNvPr id="55347" name="Group 51"/>
          <p:cNvGrpSpPr>
            <a:grpSpLocks/>
          </p:cNvGrpSpPr>
          <p:nvPr/>
        </p:nvGrpSpPr>
        <p:grpSpPr bwMode="auto">
          <a:xfrm>
            <a:off x="3657600" y="3536950"/>
            <a:ext cx="1328738" cy="806450"/>
            <a:chOff x="2496" y="2160"/>
            <a:chExt cx="837" cy="508"/>
          </a:xfrm>
        </p:grpSpPr>
        <p:grpSp>
          <p:nvGrpSpPr>
            <p:cNvPr id="20492" name="Group 47"/>
            <p:cNvGrpSpPr>
              <a:grpSpLocks/>
            </p:cNvGrpSpPr>
            <p:nvPr/>
          </p:nvGrpSpPr>
          <p:grpSpPr bwMode="auto">
            <a:xfrm>
              <a:off x="2514" y="2160"/>
              <a:ext cx="819" cy="508"/>
              <a:chOff x="4736" y="2804"/>
              <a:chExt cx="819" cy="508"/>
            </a:xfrm>
          </p:grpSpPr>
          <p:sp>
            <p:nvSpPr>
              <p:cNvPr id="20494" name="Text Box 48"/>
              <p:cNvSpPr txBox="1">
                <a:spLocks noChangeArrowheads="1"/>
              </p:cNvSpPr>
              <p:nvPr/>
            </p:nvSpPr>
            <p:spPr bwMode="auto">
              <a:xfrm>
                <a:off x="4753" y="2804"/>
                <a:ext cx="79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/>
                  <a:t>(</a:t>
                </a:r>
                <a:r>
                  <a:rPr lang="en-US" altLang="en-US" i="1"/>
                  <a:t>x</a:t>
                </a:r>
                <a:r>
                  <a:rPr lang="en-US" altLang="en-US" baseline="30000"/>
                  <a:t> </a:t>
                </a:r>
                <a:r>
                  <a:rPr lang="en-US" altLang="en-US"/>
                  <a:t>+ 2)</a:t>
                </a:r>
              </a:p>
            </p:txBody>
          </p:sp>
          <p:sp>
            <p:nvSpPr>
              <p:cNvPr id="20495" name="Text Box 49"/>
              <p:cNvSpPr txBox="1">
                <a:spLocks noChangeArrowheads="1"/>
              </p:cNvSpPr>
              <p:nvPr/>
            </p:nvSpPr>
            <p:spPr bwMode="auto">
              <a:xfrm>
                <a:off x="4736" y="3024"/>
                <a:ext cx="81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/>
                  <a:t>(</a:t>
                </a:r>
                <a:r>
                  <a:rPr lang="en-US" altLang="en-US" i="1"/>
                  <a:t>x</a:t>
                </a:r>
                <a:r>
                  <a:rPr lang="en-US" altLang="en-US"/>
                  <a:t> + 3)</a:t>
                </a:r>
              </a:p>
            </p:txBody>
          </p:sp>
        </p:grpSp>
        <p:sp>
          <p:nvSpPr>
            <p:cNvPr id="20493" name="Line 50"/>
            <p:cNvSpPr>
              <a:spLocks noChangeShapeType="1"/>
            </p:cNvSpPr>
            <p:nvPr/>
          </p:nvSpPr>
          <p:spPr bwMode="auto">
            <a:xfrm>
              <a:off x="2496" y="2428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5257800" y="3749675"/>
          <a:ext cx="1438275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5" name="Equation" r:id="rId4" imgW="558800" imgH="190500" progId="Equation.DSMT4">
                  <p:embed/>
                </p:oleObj>
              </mc:Choice>
              <mc:Fallback>
                <p:oleObj name="Equation" r:id="rId4" imgW="558800" imgH="1905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3749675"/>
                        <a:ext cx="1438275" cy="490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5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5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5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5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5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55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40" grpId="0"/>
      <p:bldP spid="5534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RespondQuestionMaster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RespondGraphMaster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5968</TotalTime>
  <Words>586</Words>
  <Application>Microsoft Office PowerPoint</Application>
  <PresentationFormat>On-screen Show (4:3)</PresentationFormat>
  <Paragraphs>168</Paragraphs>
  <Slides>20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0" baseType="lpstr">
      <vt:lpstr>Arial</vt:lpstr>
      <vt:lpstr>Arial Black</vt:lpstr>
      <vt:lpstr>Arial MT Bl</vt:lpstr>
      <vt:lpstr>Symbol</vt:lpstr>
      <vt:lpstr>Times</vt:lpstr>
      <vt:lpstr>Verdana</vt:lpstr>
      <vt:lpstr>Default Design</vt:lpstr>
      <vt:lpstr>iRespondQuestionMaster</vt:lpstr>
      <vt:lpstr>iRespondGraphMaster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Holt, Rinehart and Winston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HRW</dc:creator>
  <cp:lastModifiedBy>Allison Chapman</cp:lastModifiedBy>
  <cp:revision>218</cp:revision>
  <cp:lastPrinted>2016-03-14T15:36:47Z</cp:lastPrinted>
  <dcterms:created xsi:type="dcterms:W3CDTF">2002-10-14T18:20:28Z</dcterms:created>
  <dcterms:modified xsi:type="dcterms:W3CDTF">2017-02-09T02:01:20Z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  <property fmtid="{D5CDD505-2E9C-101B-9397-08002B2CF9AE}" pid="4" name="AutoReflect">
    <vt:bool>false</vt:bool>
  </property>
  <property fmtid="{D5CDD505-2E9C-101B-9397-08002B2CF9AE}" pid="5" name="KeepGraph">
    <vt:bool>false</vt:bool>
  </property>
</Properties>
</file>