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708" r:id="rId4"/>
  </p:sldMasterIdLst>
  <p:handoutMasterIdLst>
    <p:handoutMasterId r:id="rId22"/>
  </p:handoutMasterIdLst>
  <p:sldIdLst>
    <p:sldId id="294" r:id="rId5"/>
    <p:sldId id="275" r:id="rId6"/>
    <p:sldId id="302" r:id="rId7"/>
    <p:sldId id="276" r:id="rId8"/>
    <p:sldId id="263" r:id="rId9"/>
    <p:sldId id="290" r:id="rId10"/>
    <p:sldId id="291" r:id="rId11"/>
    <p:sldId id="278" r:id="rId12"/>
    <p:sldId id="279" r:id="rId13"/>
    <p:sldId id="281" r:id="rId14"/>
    <p:sldId id="282" r:id="rId15"/>
    <p:sldId id="292" r:id="rId16"/>
    <p:sldId id="295" r:id="rId17"/>
    <p:sldId id="296" r:id="rId18"/>
    <p:sldId id="297" r:id="rId19"/>
    <p:sldId id="303" r:id="rId20"/>
    <p:sldId id="304" r:id="rId2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E38507"/>
    <a:srgbClr val="FFFF99"/>
    <a:srgbClr val="0000FF"/>
    <a:srgbClr val="FF00FF"/>
    <a:srgbClr val="663300"/>
    <a:srgbClr val="FF0000"/>
    <a:srgbClr val="00CC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22" autoAdjust="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1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215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787" y="0"/>
            <a:ext cx="2972214" cy="4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t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14"/>
            <a:ext cx="2972215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defTabSz="917885"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787" y="8739114"/>
            <a:ext cx="2972214" cy="46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4" tIns="45871" rIns="91744" bIns="45871" numCol="1" anchor="b" anchorCtr="0" compatLnSpc="1">
            <a:prstTxWarp prst="textNoShape">
              <a:avLst/>
            </a:prstTxWarp>
          </a:bodyPr>
          <a:lstStyle>
            <a:lvl1pPr algn="r" defTabSz="917885">
              <a:defRPr sz="1200"/>
            </a:lvl1pPr>
          </a:lstStyle>
          <a:p>
            <a:fld id="{8FBB4CED-150C-468C-865D-165F7B0306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08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26E69-67DF-4B5B-A992-EEFFEAD47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B1C874-CB22-44B7-901D-A1C650584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84C63-36E4-449A-A33D-EAC726374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11B6F3-06B5-4265-9EF9-5EB8F057C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E01317-723D-4702-898F-40CF946F8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F184F-A41C-492B-85FF-1ED46AF5B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781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4FEFA-7622-455B-B59F-244EBD0931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68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42A56-8020-48B8-BC21-9829CA2E8D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961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CA727-7BD8-4515-B4EC-C89E5A5424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048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9C52F-9410-416F-887A-033F864F4F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9658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FAAA5-9F2F-4BD1-88C4-D9EBA03179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623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4EB8B-4B29-492D-84D4-FABAE9B66D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030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2206-65E7-42C4-BB44-445101D3C0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81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438CF-5550-494F-BA9E-EF72B405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F2EFF-2020-40C9-B28D-B86E89E8AE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246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3EBF2-2EB6-49D7-9F1F-A0CECCDF54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6676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F0850-6418-4008-B7F2-D28E5296CB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6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E108-9383-4062-9A34-FF11B633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E872F-57BD-4CE2-9C65-5A5981FBA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28707-C2B7-467C-BE16-FCCDDBA58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194DC-8549-45A7-BFF5-7EF11984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0D94D-D91B-416A-B3CF-4ACDC5B2A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8BF799-3B2D-476A-8797-EA353D396B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E91B94-DCE3-4FC1-B46A-BB83C83D5297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13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Relationship Id="rId9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0" y="3657600"/>
            <a:ext cx="4572000" cy="3200400"/>
          </a:xfrm>
          <a:prstGeom prst="rect">
            <a:avLst/>
          </a:prstGeom>
          <a:solidFill>
            <a:srgbClr val="CCCC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343400" y="0"/>
            <a:ext cx="4800600" cy="3657600"/>
          </a:xfrm>
          <a:prstGeom prst="rect">
            <a:avLst/>
          </a:prstGeom>
          <a:solidFill>
            <a:schemeClr val="accent5">
              <a:lumMod val="40000"/>
              <a:lumOff val="6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0" y="0"/>
            <a:ext cx="4572000" cy="3657600"/>
          </a:xfrm>
          <a:prstGeom prst="rect">
            <a:avLst/>
          </a:prstGeom>
          <a:solidFill>
            <a:srgbClr val="FFFFCC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152400"/>
            <a:ext cx="8763000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4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Tw Cen MT" pitchFamily="34" charset="0"/>
              </a:rPr>
              <a:t>Warm up:   Solve for  x   		</a:t>
            </a:r>
            <a:endParaRPr lang="en-US" sz="1800" b="1" dirty="0">
              <a:solidFill>
                <a:schemeClr val="bg1">
                  <a:lumMod val="95000"/>
                </a:schemeClr>
              </a:solidFill>
              <a:latin typeface="Tw Cen MT" pitchFamily="34" charset="0"/>
            </a:endParaRPr>
          </a:p>
        </p:txBody>
      </p:sp>
      <p:grpSp>
        <p:nvGrpSpPr>
          <p:cNvPr id="3" name="Group 44"/>
          <p:cNvGrpSpPr/>
          <p:nvPr/>
        </p:nvGrpSpPr>
        <p:grpSpPr>
          <a:xfrm>
            <a:off x="990600" y="1066800"/>
            <a:ext cx="2743201" cy="2286001"/>
            <a:chOff x="304800" y="2438399"/>
            <a:chExt cx="3931921" cy="3231932"/>
          </a:xfrm>
        </p:grpSpPr>
        <p:sp>
          <p:nvSpPr>
            <p:cNvPr id="4" name="Oval 3"/>
            <p:cNvSpPr/>
            <p:nvPr/>
          </p:nvSpPr>
          <p:spPr>
            <a:xfrm>
              <a:off x="304800" y="2438400"/>
              <a:ext cx="3276600" cy="3124200"/>
            </a:xfrm>
            <a:prstGeom prst="ellipse">
              <a:avLst/>
            </a:pr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endCxn id="4" idx="0"/>
            </p:cNvCxnSpPr>
            <p:nvPr/>
          </p:nvCxnSpPr>
          <p:spPr>
            <a:xfrm rot="16200000" flipV="1">
              <a:off x="1473945" y="2907555"/>
              <a:ext cx="3231931" cy="2293620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4801" y="3810000"/>
              <a:ext cx="3931919" cy="1860331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2557464" y="2438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18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2400" y="914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1.)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00400" y="2790824"/>
            <a:ext cx="52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x</a:t>
            </a:r>
            <a:endParaRPr lang="en-US" dirty="0">
              <a:latin typeface="Tw Cen MT" pitchFamily="34" charset="0"/>
            </a:endParaRPr>
          </a:p>
        </p:txBody>
      </p:sp>
      <p:grpSp>
        <p:nvGrpSpPr>
          <p:cNvPr id="5" name="Group 48"/>
          <p:cNvGrpSpPr/>
          <p:nvPr/>
        </p:nvGrpSpPr>
        <p:grpSpPr>
          <a:xfrm>
            <a:off x="5486400" y="1143000"/>
            <a:ext cx="2209801" cy="2362200"/>
            <a:chOff x="4724399" y="1524000"/>
            <a:chExt cx="3352801" cy="3307080"/>
          </a:xfrm>
        </p:grpSpPr>
        <p:sp>
          <p:nvSpPr>
            <p:cNvPr id="18" name="Oval 17"/>
            <p:cNvSpPr/>
            <p:nvPr/>
          </p:nvSpPr>
          <p:spPr>
            <a:xfrm>
              <a:off x="4724400" y="1524000"/>
              <a:ext cx="3352800" cy="3200400"/>
            </a:xfrm>
            <a:prstGeom prst="ellipse">
              <a:avLst/>
            </a:pr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18" idx="2"/>
              <a:endCxn id="18" idx="0"/>
            </p:cNvCxnSpPr>
            <p:nvPr/>
          </p:nvCxnSpPr>
          <p:spPr>
            <a:xfrm rot="10800000" flipH="1">
              <a:off x="4724401" y="1524000"/>
              <a:ext cx="1676400" cy="1600200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8" idx="2"/>
            </p:cNvCxnSpPr>
            <p:nvPr/>
          </p:nvCxnSpPr>
          <p:spPr>
            <a:xfrm rot="10800000" flipH="1" flipV="1">
              <a:off x="4724399" y="3124200"/>
              <a:ext cx="115612" cy="1706880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838200" y="914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124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4000" y="1143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70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86400" y="2133600"/>
            <a:ext cx="52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x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914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2.)</a:t>
            </a:r>
            <a:endParaRPr lang="en-US" sz="3200" dirty="0">
              <a:latin typeface="Tw Cen MT" pitchFamily="34" charset="0"/>
            </a:endParaRPr>
          </a:p>
        </p:txBody>
      </p:sp>
      <p:grpSp>
        <p:nvGrpSpPr>
          <p:cNvPr id="7" name="Group 61"/>
          <p:cNvGrpSpPr/>
          <p:nvPr/>
        </p:nvGrpSpPr>
        <p:grpSpPr>
          <a:xfrm>
            <a:off x="609600" y="4191000"/>
            <a:ext cx="2971800" cy="2438400"/>
            <a:chOff x="-678180" y="2438400"/>
            <a:chExt cx="4259580" cy="3447393"/>
          </a:xfrm>
        </p:grpSpPr>
        <p:sp>
          <p:nvSpPr>
            <p:cNvPr id="63" name="Oval 62"/>
            <p:cNvSpPr/>
            <p:nvPr/>
          </p:nvSpPr>
          <p:spPr>
            <a:xfrm>
              <a:off x="304800" y="2438400"/>
              <a:ext cx="3276600" cy="3124200"/>
            </a:xfrm>
            <a:prstGeom prst="ellipse">
              <a:avLst/>
            </a:pr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/>
            <p:nvPr/>
          </p:nvCxnSpPr>
          <p:spPr>
            <a:xfrm flipV="1">
              <a:off x="-678180" y="5454869"/>
              <a:ext cx="4150360" cy="430924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-1638081" y="3506032"/>
              <a:ext cx="3339662" cy="1419860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304800" y="3886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3.)</a:t>
            </a:r>
            <a:endParaRPr lang="en-US" sz="3200" dirty="0">
              <a:latin typeface="Tw Cen MT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2000" y="6172200"/>
            <a:ext cx="52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x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00400" y="4191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260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572000" y="3657600"/>
            <a:ext cx="4572000" cy="3200400"/>
          </a:xfrm>
          <a:prstGeom prst="rect">
            <a:avLst/>
          </a:prstGeom>
          <a:solidFill>
            <a:srgbClr val="FFCC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3"/>
          <p:cNvGrpSpPr/>
          <p:nvPr/>
        </p:nvGrpSpPr>
        <p:grpSpPr>
          <a:xfrm>
            <a:off x="5410200" y="4114800"/>
            <a:ext cx="3124199" cy="2286000"/>
            <a:chOff x="4724400" y="1524000"/>
            <a:chExt cx="4740164" cy="3200400"/>
          </a:xfrm>
        </p:grpSpPr>
        <p:sp>
          <p:nvSpPr>
            <p:cNvPr id="75" name="Oval 74"/>
            <p:cNvSpPr/>
            <p:nvPr/>
          </p:nvSpPr>
          <p:spPr>
            <a:xfrm>
              <a:off x="4724400" y="1524000"/>
              <a:ext cx="3352800" cy="3200400"/>
            </a:xfrm>
            <a:prstGeom prst="ellipse">
              <a:avLst/>
            </a:prstGeom>
            <a:no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flipV="1">
              <a:off x="5533696" y="3124203"/>
              <a:ext cx="3894738" cy="1386837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5" idx="1"/>
            </p:cNvCxnSpPr>
            <p:nvPr/>
          </p:nvCxnSpPr>
          <p:spPr>
            <a:xfrm rot="16200000" flipH="1">
              <a:off x="6774229" y="433864"/>
              <a:ext cx="1131512" cy="4249158"/>
            </a:xfrm>
            <a:prstGeom prst="line">
              <a:avLst/>
            </a:prstGeom>
            <a:ln w="38100"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7696200" y="507235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20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24400" y="5105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110</a:t>
            </a:r>
            <a:r>
              <a:rPr lang="en-US" baseline="30000" dirty="0" smtClean="0">
                <a:latin typeface="Comic Sans MS"/>
              </a:rPr>
              <a:t>◦</a:t>
            </a:r>
            <a:endParaRPr lang="en-US" baseline="30000" dirty="0">
              <a:latin typeface="Tw Cen MT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296152" y="5019672"/>
            <a:ext cx="52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 pitchFamily="34" charset="0"/>
              </a:rPr>
              <a:t>x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3810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4.)</a:t>
            </a:r>
            <a:endParaRPr lang="en-US" sz="3200" dirty="0">
              <a:latin typeface="Tw Cen MT" pitchFamily="34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0" y="1600200"/>
          <a:ext cx="64384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8" name="Equation" r:id="rId3" imgW="215640" imgH="177480" progId="Equation.DSMT4">
                  <p:embed/>
                </p:oleObj>
              </mc:Choice>
              <mc:Fallback>
                <p:oleObj name="Equation" r:id="rId3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0200"/>
                        <a:ext cx="64384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0" y="1600200"/>
          <a:ext cx="8334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9" name="Equation" r:id="rId5" imgW="279360" imgH="177480" progId="Equation.DSMT4">
                  <p:embed/>
                </p:oleObj>
              </mc:Choice>
              <mc:Fallback>
                <p:oleObj name="Equation" r:id="rId5" imgW="2793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833437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4800" y="4800600"/>
          <a:ext cx="6445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0" name="Equation" r:id="rId7" imgW="215640" imgH="177480" progId="Equation.DSMT4">
                  <p:embed/>
                </p:oleObj>
              </mc:Choice>
              <mc:Fallback>
                <p:oleObj name="Equation" r:id="rId7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00600"/>
                        <a:ext cx="6445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72000" y="4343400"/>
          <a:ext cx="6064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1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43400"/>
                        <a:ext cx="6064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71214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066800"/>
          </a:xfrm>
          <a:solidFill>
            <a:srgbClr val="333399"/>
          </a:solidFill>
          <a:ln/>
        </p:spPr>
        <p:txBody>
          <a:bodyPr/>
          <a:lstStyle/>
          <a:p>
            <a:r>
              <a:rPr lang="en-US" sz="7500" dirty="0" smtClean="0">
                <a:solidFill>
                  <a:schemeClr val="bg1"/>
                </a:solidFill>
                <a:latin typeface="Berlin Sans FB Demi" pitchFamily="34" charset="0"/>
              </a:rPr>
              <a:t>Arc Length</a:t>
            </a:r>
            <a:endParaRPr lang="en-US" sz="75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17700"/>
              </p:ext>
            </p:extLst>
          </p:nvPr>
        </p:nvGraphicFramePr>
        <p:xfrm>
          <a:off x="381000" y="2362200"/>
          <a:ext cx="8591304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Equation" r:id="rId3" imgW="2260440" imgH="406080" progId="Equation.DSMT4">
                  <p:embed/>
                </p:oleObj>
              </mc:Choice>
              <mc:Fallback>
                <p:oleObj name="Equation" r:id="rId3" imgW="226044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8591304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 rot="5737259">
            <a:off x="5181600" y="1295400"/>
            <a:ext cx="2895600" cy="2895600"/>
            <a:chOff x="3352800" y="3214010"/>
            <a:chExt cx="2895600" cy="2895600"/>
          </a:xfrm>
        </p:grpSpPr>
        <p:sp>
          <p:nvSpPr>
            <p:cNvPr id="26628" name="Oval 4"/>
            <p:cNvSpPr>
              <a:spLocks noChangeArrowheads="1"/>
            </p:cNvSpPr>
            <p:nvPr/>
          </p:nvSpPr>
          <p:spPr bwMode="auto">
            <a:xfrm>
              <a:off x="3352800" y="3214010"/>
              <a:ext cx="2895600" cy="28956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V="1">
              <a:off x="3984472" y="3908272"/>
              <a:ext cx="1498839" cy="1334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800600" y="3886200"/>
              <a:ext cx="1219200" cy="838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9906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Ex 6.  Find the Arc Length</a:t>
            </a:r>
            <a:b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</a:br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Round to the nearest hundredths</a:t>
            </a:r>
            <a:endParaRPr lang="en-US" sz="36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2209800"/>
            <a:ext cx="1061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Arial" pitchFamily="34" charset="0"/>
              </a:rPr>
              <a:t>8m</a:t>
            </a:r>
            <a:endParaRPr lang="en-US" sz="3600" b="1" dirty="0"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3276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Arial" pitchFamily="34" charset="0"/>
              </a:rPr>
              <a:t>70</a:t>
            </a:r>
            <a:r>
              <a:rPr lang="en-US" sz="3600" b="1" dirty="0" smtClean="0">
                <a:latin typeface="+mj-lt"/>
                <a:cs typeface="Arial" pitchFamily="34" charset="0"/>
                <a:sym typeface="Symbol"/>
              </a:rPr>
              <a:t></a:t>
            </a:r>
            <a:endParaRPr lang="en-US" sz="3600" b="1" baseline="30000" dirty="0">
              <a:latin typeface="+mj-lt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49009"/>
              </p:ext>
            </p:extLst>
          </p:nvPr>
        </p:nvGraphicFramePr>
        <p:xfrm>
          <a:off x="125412" y="4800600"/>
          <a:ext cx="7570788" cy="101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4" name="Equation" r:id="rId3" imgW="1523880" imgH="203040" progId="Equation.DSMT4">
                  <p:embed/>
                </p:oleObj>
              </mc:Choice>
              <mc:Fallback>
                <p:oleObj name="Equation" r:id="rId3" imgW="152388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" y="4800600"/>
                        <a:ext cx="7570788" cy="1010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00800" y="2286000"/>
            <a:ext cx="444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ym typeface="Symbol"/>
              </a:rPr>
              <a:t></a:t>
            </a: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925678"/>
              </p:ext>
            </p:extLst>
          </p:nvPr>
        </p:nvGraphicFramePr>
        <p:xfrm>
          <a:off x="76200" y="1295400"/>
          <a:ext cx="50768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5" name="Equation" r:id="rId5" imgW="2260440" imgH="406080" progId="Equation.DSMT4">
                  <p:embed/>
                </p:oleObj>
              </mc:Choice>
              <mc:Fallback>
                <p:oleObj name="Equation" r:id="rId5" imgW="226044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295400"/>
                        <a:ext cx="50768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407992"/>
              </p:ext>
            </p:extLst>
          </p:nvPr>
        </p:nvGraphicFramePr>
        <p:xfrm>
          <a:off x="106388" y="2667000"/>
          <a:ext cx="4846612" cy="1289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6" name="Equation" r:id="rId7" imgW="1384200" imgH="368280" progId="Equation.DSMT4">
                  <p:embed/>
                </p:oleObj>
              </mc:Choice>
              <mc:Fallback>
                <p:oleObj name="Equation" r:id="rId7" imgW="1384200" imgH="3682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88" y="2667000"/>
                        <a:ext cx="4846612" cy="1289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accent2"/>
                </a:solidFill>
                <a:latin typeface="Berlin Sans FB Demi" pitchFamily="34" charset="0"/>
              </a:rPr>
              <a:t>Ex 7.  Find the exact Arc Length</a:t>
            </a:r>
            <a:r>
              <a:rPr lang="en-US" sz="3600" dirty="0">
                <a:solidFill>
                  <a:schemeClr val="accent2"/>
                </a:solidFill>
                <a:latin typeface="Berlin Sans FB Demi" pitchFamily="34" charset="0"/>
              </a:rPr>
              <a:t>.</a:t>
            </a:r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187067"/>
              </p:ext>
            </p:extLst>
          </p:nvPr>
        </p:nvGraphicFramePr>
        <p:xfrm>
          <a:off x="76200" y="4495800"/>
          <a:ext cx="6684963" cy="179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9" name="Equation" r:id="rId3" imgW="1511280" imgH="406080" progId="Equation.DSMT4">
                  <p:embed/>
                </p:oleObj>
              </mc:Choice>
              <mc:Fallback>
                <p:oleObj name="Equation" r:id="rId3" imgW="1511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495800"/>
                        <a:ext cx="6684963" cy="17984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008902"/>
              </p:ext>
            </p:extLst>
          </p:nvPr>
        </p:nvGraphicFramePr>
        <p:xfrm>
          <a:off x="152400" y="1295400"/>
          <a:ext cx="4686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0" name="Equation" r:id="rId5" imgW="2260600" imgH="406400" progId="Equation.DSMT4">
                  <p:embed/>
                </p:oleObj>
              </mc:Choice>
              <mc:Fallback>
                <p:oleObj name="Equation" r:id="rId5" imgW="22606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46863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0" t="34267" r="69850" b="25467"/>
          <a:stretch/>
        </p:blipFill>
        <p:spPr bwMode="auto">
          <a:xfrm>
            <a:off x="5105400" y="1143000"/>
            <a:ext cx="367627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028641"/>
              </p:ext>
            </p:extLst>
          </p:nvPr>
        </p:nvGraphicFramePr>
        <p:xfrm>
          <a:off x="-8590" y="2590800"/>
          <a:ext cx="486951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1" name="Equation" r:id="rId8" imgW="1384200" imgH="368280" progId="Equation.DSMT4">
                  <p:embed/>
                </p:oleObj>
              </mc:Choice>
              <mc:Fallback>
                <p:oleObj name="Equation" r:id="rId8" imgW="138420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590" y="2590800"/>
                        <a:ext cx="4869516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52299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52400" y="1600200"/>
            <a:ext cx="3124200" cy="3124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610600" cy="838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8 Find the radius.  Round to the nearest hundredth.</a:t>
            </a:r>
            <a:endParaRPr lang="en-US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ie 10"/>
          <p:cNvSpPr/>
          <p:nvPr/>
        </p:nvSpPr>
        <p:spPr>
          <a:xfrm>
            <a:off x="152400" y="1600200"/>
            <a:ext cx="3124200" cy="3124200"/>
          </a:xfrm>
          <a:prstGeom prst="pie">
            <a:avLst>
              <a:gd name="adj1" fmla="val 0"/>
              <a:gd name="adj2" fmla="val 18032440"/>
            </a:avLst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1504986">
            <a:off x="3269855" y="2902889"/>
            <a:ext cx="5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1504986">
            <a:off x="2520876" y="1455087"/>
            <a:ext cx="5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32639"/>
              </p:ext>
            </p:extLst>
          </p:nvPr>
        </p:nvGraphicFramePr>
        <p:xfrm>
          <a:off x="2286000" y="381000"/>
          <a:ext cx="6370637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6" name="Equation" r:id="rId3" imgW="3035160" imgH="406080" progId="Equation.DSMT4">
                  <p:embed/>
                </p:oleObj>
              </mc:Choice>
              <mc:Fallback>
                <p:oleObj name="Equation" r:id="rId3" imgW="3035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1000"/>
                        <a:ext cx="6370637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 rot="21504986">
            <a:off x="1834992" y="2725222"/>
            <a:ext cx="98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60</a:t>
            </a:r>
            <a:r>
              <a:rPr lang="en-US" baseline="30000" dirty="0" smtClean="0">
                <a:latin typeface="Arial"/>
                <a:cs typeface="Arial"/>
              </a:rPr>
              <a:t>◦</a:t>
            </a:r>
            <a:endParaRPr lang="en-US" baseline="30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764088" y="5791200"/>
          <a:ext cx="38004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7" name="Equation" r:id="rId5" imgW="685800" imgH="164880" progId="Equation.DSMT4">
                  <p:embed/>
                </p:oleObj>
              </mc:Choice>
              <mc:Fallback>
                <p:oleObj name="Equation" r:id="rId5" imgW="685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5791200"/>
                        <a:ext cx="38004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24000" y="2743200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ym typeface="Symbol"/>
              </a:rPr>
              <a:t></a:t>
            </a:r>
            <a:endParaRPr lang="en-US" sz="4200" dirty="0"/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289945"/>
              </p:ext>
            </p:extLst>
          </p:nvPr>
        </p:nvGraphicFramePr>
        <p:xfrm>
          <a:off x="4300538" y="1604963"/>
          <a:ext cx="328453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8" name="Equation" r:id="rId7" imgW="952200" imgH="368280" progId="Equation.DSMT4">
                  <p:embed/>
                </p:oleObj>
              </mc:Choice>
              <mc:Fallback>
                <p:oleObj name="Equation" r:id="rId7" imgW="9522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1604963"/>
                        <a:ext cx="3284537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624150"/>
              </p:ext>
            </p:extLst>
          </p:nvPr>
        </p:nvGraphicFramePr>
        <p:xfrm>
          <a:off x="3506308" y="3157220"/>
          <a:ext cx="439896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9" name="Equation" r:id="rId9" imgW="1117440" imgH="164880" progId="Equation.DSMT4">
                  <p:embed/>
                </p:oleObj>
              </mc:Choice>
              <mc:Fallback>
                <p:oleObj name="Equation" r:id="rId9" imgW="1117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308" y="3157220"/>
                        <a:ext cx="439896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300565"/>
              </p:ext>
            </p:extLst>
          </p:nvPr>
        </p:nvGraphicFramePr>
        <p:xfrm>
          <a:off x="3536788" y="4075112"/>
          <a:ext cx="38989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0" name="Equation" r:id="rId11" imgW="990360" imgH="164880" progId="Equation.DSMT4">
                  <p:embed/>
                </p:oleObj>
              </mc:Choice>
              <mc:Fallback>
                <p:oleObj name="Equation" r:id="rId11" imgW="990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788" y="4075112"/>
                        <a:ext cx="38989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02808"/>
              </p:ext>
            </p:extLst>
          </p:nvPr>
        </p:nvGraphicFramePr>
        <p:xfrm>
          <a:off x="4410075" y="4876800"/>
          <a:ext cx="26987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91" name="Equation" r:id="rId13" imgW="685800" imgH="164880" progId="Equation.DSMT4">
                  <p:embed/>
                </p:oleObj>
              </mc:Choice>
              <mc:Fallback>
                <p:oleObj name="Equation" r:id="rId13" imgW="685800" imgH="164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4876800"/>
                        <a:ext cx="269875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059015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228601" y="1371600"/>
            <a:ext cx="3124200" cy="3124200"/>
          </a:xfrm>
          <a:prstGeom prst="ellipse">
            <a:avLst/>
          </a:prstGeom>
          <a:solidFill>
            <a:srgbClr val="FF99CC"/>
          </a:solidFill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838200"/>
          </a:xfrm>
        </p:spPr>
        <p:txBody>
          <a:bodyPr/>
          <a:lstStyle/>
          <a:p>
            <a:pPr algn="l"/>
            <a:r>
              <a:rPr lang="en-US" sz="3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9 Find the circumference. Round to the nearest hundredth.</a:t>
            </a:r>
            <a:endParaRPr lang="en-US" sz="3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ie 10"/>
          <p:cNvSpPr/>
          <p:nvPr/>
        </p:nvSpPr>
        <p:spPr>
          <a:xfrm>
            <a:off x="228601" y="1371600"/>
            <a:ext cx="3124200" cy="3124200"/>
          </a:xfrm>
          <a:prstGeom prst="pie">
            <a:avLst>
              <a:gd name="adj1" fmla="val 15378219"/>
              <a:gd name="adj2" fmla="val 10854562"/>
            </a:avLst>
          </a:prstGeom>
          <a:solidFill>
            <a:schemeClr val="bg1"/>
          </a:solidFill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1504986">
            <a:off x="82392" y="1537512"/>
            <a:ext cx="98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80</a:t>
            </a:r>
            <a:r>
              <a:rPr lang="en-US" baseline="30000" dirty="0" smtClean="0">
                <a:latin typeface="Arial"/>
                <a:cs typeface="Arial"/>
              </a:rPr>
              <a:t>◦</a:t>
            </a:r>
            <a:endParaRPr lang="en-US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1" y="2514600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ym typeface="Symbol"/>
              </a:rPr>
              <a:t></a:t>
            </a:r>
            <a:endParaRPr lang="en-US" sz="4200" dirty="0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761839"/>
              </p:ext>
            </p:extLst>
          </p:nvPr>
        </p:nvGraphicFramePr>
        <p:xfrm>
          <a:off x="4960938" y="1817688"/>
          <a:ext cx="34417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8" name="Equation" r:id="rId3" imgW="1015920" imgH="368280" progId="Equation.DSMT4">
                  <p:embed/>
                </p:oleObj>
              </mc:Choice>
              <mc:Fallback>
                <p:oleObj name="Equation" r:id="rId3" imgW="10159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1817688"/>
                        <a:ext cx="3441700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655948"/>
              </p:ext>
            </p:extLst>
          </p:nvPr>
        </p:nvGraphicFramePr>
        <p:xfrm>
          <a:off x="3454400" y="3198813"/>
          <a:ext cx="498475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89" name="Equation" r:id="rId5" imgW="1244520" imgH="228600" progId="Equation.DSMT4">
                  <p:embed/>
                </p:oleObj>
              </mc:Choice>
              <mc:Fallback>
                <p:oleObj name="Equation" r:id="rId5" imgW="1244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3198813"/>
                        <a:ext cx="4984750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384711"/>
              </p:ext>
            </p:extLst>
          </p:nvPr>
        </p:nvGraphicFramePr>
        <p:xfrm>
          <a:off x="4040188" y="5486400"/>
          <a:ext cx="48561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0" name="Equation" r:id="rId7" imgW="812520" imgH="177480" progId="Equation.DSMT4">
                  <p:embed/>
                </p:oleObj>
              </mc:Choice>
              <mc:Fallback>
                <p:oleObj name="Equation" r:id="rId7" imgW="8125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5486400"/>
                        <a:ext cx="485616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887704"/>
              </p:ext>
            </p:extLst>
          </p:nvPr>
        </p:nvGraphicFramePr>
        <p:xfrm>
          <a:off x="2233613" y="593725"/>
          <a:ext cx="64770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1" name="Equation" r:id="rId9" imgW="3085920" imgH="406080" progId="Equation.DSMT4">
                  <p:embed/>
                </p:oleObj>
              </mc:Choice>
              <mc:Fallback>
                <p:oleObj name="Equation" r:id="rId9" imgW="30859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613" y="593725"/>
                        <a:ext cx="64770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 rot="21504986">
            <a:off x="-38333" y="2598089"/>
            <a:ext cx="5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1504986">
            <a:off x="1094412" y="982645"/>
            <a:ext cx="5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857991"/>
              </p:ext>
            </p:extLst>
          </p:nvPr>
        </p:nvGraphicFramePr>
        <p:xfrm>
          <a:off x="3100388" y="4191000"/>
          <a:ext cx="50927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2" name="Equation" r:id="rId11" imgW="1104840" imgH="228600" progId="Equation.DSMT4">
                  <p:embed/>
                </p:oleObj>
              </mc:Choice>
              <mc:Fallback>
                <p:oleObj name="Equation" r:id="rId11" imgW="1104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4191000"/>
                        <a:ext cx="50927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03838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76200" y="1981200"/>
            <a:ext cx="3124200" cy="31242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 10 Find the radius of the </a:t>
            </a:r>
            <a:r>
              <a:rPr lang="en-US" sz="32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unshaded</a:t>
            </a:r>
            <a:r>
              <a:rPr lang="en-US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region. Round to the nearest tenth.</a:t>
            </a:r>
            <a:endParaRPr lang="en-US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ie 10"/>
          <p:cNvSpPr/>
          <p:nvPr/>
        </p:nvSpPr>
        <p:spPr>
          <a:xfrm>
            <a:off x="76200" y="1981200"/>
            <a:ext cx="3124200" cy="3124200"/>
          </a:xfrm>
          <a:prstGeom prst="pie">
            <a:avLst>
              <a:gd name="adj1" fmla="val 15378219"/>
              <a:gd name="adj2" fmla="val 20261606"/>
            </a:avLst>
          </a:prstGeom>
          <a:solidFill>
            <a:schemeClr val="bg1"/>
          </a:solidFill>
          <a:ln w="285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1504986">
            <a:off x="1682592" y="2680513"/>
            <a:ext cx="98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75</a:t>
            </a:r>
            <a:r>
              <a:rPr lang="en-US" baseline="30000" dirty="0" smtClean="0">
                <a:latin typeface="Arial"/>
                <a:cs typeface="Arial"/>
              </a:rPr>
              <a:t>◦</a:t>
            </a:r>
            <a:endParaRPr lang="en-US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1504986">
            <a:off x="3054276" y="2674289"/>
            <a:ext cx="53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1504986">
            <a:off x="996877" y="1607489"/>
            <a:ext cx="5338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547799"/>
              </p:ext>
            </p:extLst>
          </p:nvPr>
        </p:nvGraphicFramePr>
        <p:xfrm>
          <a:off x="1" y="833999"/>
          <a:ext cx="4952999" cy="686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9" name="Equation" r:id="rId3" imgW="2933640" imgH="406080" progId="Equation.DSMT4">
                  <p:embed/>
                </p:oleObj>
              </mc:Choice>
              <mc:Fallback>
                <p:oleObj name="Equation" r:id="rId3" imgW="2933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833999"/>
                        <a:ext cx="4952999" cy="686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7800" y="3147536"/>
            <a:ext cx="4331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ym typeface="Symbol"/>
              </a:rPr>
              <a:t></a:t>
            </a:r>
            <a:endParaRPr lang="en-US" sz="4200" dirty="0"/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836125"/>
              </p:ext>
            </p:extLst>
          </p:nvPr>
        </p:nvGraphicFramePr>
        <p:xfrm>
          <a:off x="5056188" y="1290638"/>
          <a:ext cx="314007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0" name="Equation" r:id="rId5" imgW="838080" imgH="368280" progId="Equation.DSMT4">
                  <p:embed/>
                </p:oleObj>
              </mc:Choice>
              <mc:Fallback>
                <p:oleObj name="Equation" r:id="rId5" imgW="838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1290638"/>
                        <a:ext cx="3140075" cy="138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46372"/>
              </p:ext>
            </p:extLst>
          </p:nvPr>
        </p:nvGraphicFramePr>
        <p:xfrm>
          <a:off x="4038600" y="2819400"/>
          <a:ext cx="463814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1" name="Equation" r:id="rId7" imgW="1002960" imgH="164880" progId="Equation.DSMT4">
                  <p:embed/>
                </p:oleObj>
              </mc:Choice>
              <mc:Fallback>
                <p:oleObj name="Equation" r:id="rId7" imgW="1002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463814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699643"/>
              </p:ext>
            </p:extLst>
          </p:nvPr>
        </p:nvGraphicFramePr>
        <p:xfrm>
          <a:off x="3886200" y="3657600"/>
          <a:ext cx="4684235" cy="868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2" name="Equation" r:id="rId9" imgW="888840" imgH="164880" progId="Equation.DSMT4">
                  <p:embed/>
                </p:oleObj>
              </mc:Choice>
              <mc:Fallback>
                <p:oleObj name="Equation" r:id="rId9" imgW="888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57600"/>
                        <a:ext cx="4684235" cy="868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168819"/>
              </p:ext>
            </p:extLst>
          </p:nvPr>
        </p:nvGraphicFramePr>
        <p:xfrm>
          <a:off x="4724400" y="4610100"/>
          <a:ext cx="3049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3" name="Equation" r:id="rId11" imgW="507960" imgH="164880" progId="Equation.DSMT4">
                  <p:embed/>
                </p:oleObj>
              </mc:Choice>
              <mc:Fallback>
                <p:oleObj name="Equation" r:id="rId11" imgW="507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610100"/>
                        <a:ext cx="30495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00019"/>
              </p:ext>
            </p:extLst>
          </p:nvPr>
        </p:nvGraphicFramePr>
        <p:xfrm>
          <a:off x="4381500" y="5715000"/>
          <a:ext cx="38877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44" name="Equation" r:id="rId13" imgW="647640" imgH="164880" progId="Equation.DSMT4">
                  <p:embed/>
                </p:oleObj>
              </mc:Choice>
              <mc:Fallback>
                <p:oleObj name="Equation" r:id="rId13" imgW="647640" imgH="164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5715000"/>
                        <a:ext cx="38877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105473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Converting from Degrees to Radians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from Degrees to Radians: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 smtClean="0"/>
              <a:t>30º</a:t>
            </a:r>
          </a:p>
          <a:p>
            <a:pPr marL="514350" indent="-514350">
              <a:buAutoNum type="alphaUcParenR"/>
            </a:pPr>
            <a:endParaRPr lang="en-US" dirty="0" smtClean="0"/>
          </a:p>
          <a:p>
            <a:pPr marL="514350" indent="-514350">
              <a:buAutoNum type="alphaUcParenR"/>
            </a:pPr>
            <a:r>
              <a:rPr lang="en-US" dirty="0" smtClean="0"/>
              <a:t>60º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20601"/>
      </p:ext>
    </p:extLst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Converting from Radians to Degrees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Convert the following from Radians to Degrees: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R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871855"/>
              </p:ext>
            </p:extLst>
          </p:nvPr>
        </p:nvGraphicFramePr>
        <p:xfrm>
          <a:off x="1981200" y="3200400"/>
          <a:ext cx="685800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Equation" r:id="rId3" imgW="164880" imgH="393480" progId="Equation.3">
                  <p:embed/>
                </p:oleObj>
              </mc:Choice>
              <mc:Fallback>
                <p:oleObj name="Equation" r:id="rId3" imgW="164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3200400"/>
                        <a:ext cx="685800" cy="141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7977" y="3400593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A)</a:t>
            </a:r>
            <a:endParaRPr lang="en-US" sz="6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851005"/>
              </p:ext>
            </p:extLst>
          </p:nvPr>
        </p:nvGraphicFramePr>
        <p:xfrm>
          <a:off x="6248400" y="3200400"/>
          <a:ext cx="615950" cy="1468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Equation" r:id="rId5" imgW="164880" imgH="393480" progId="Equation.3">
                  <p:embed/>
                </p:oleObj>
              </mc:Choice>
              <mc:Fallback>
                <p:oleObj name="Equation" r:id="rId5" imgW="164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48400" y="3200400"/>
                        <a:ext cx="615950" cy="1468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07577" y="342697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B)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70427158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191000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Circumference &amp; Arc Length</a:t>
            </a:r>
            <a:b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Circles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04" name="Picture 4" descr="C:\Users\cee13931\AppData\Local\Microsoft\Windows\Temporary Internet Files\Content.IE5\WYBVBAJA\MC90043591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510" y="4343286"/>
            <a:ext cx="2571015" cy="236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524000"/>
          </a:xfrm>
          <a:solidFill>
            <a:schemeClr val="bg1"/>
          </a:solidFill>
        </p:spPr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2 Types of Answers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505200" cy="44958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FF00"/>
                </a:solidFill>
              </a:rPr>
              <a:t>Rounded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Type the Pi button on your calculator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Toggle your answer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Round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505200" cy="4495800"/>
          </a:xfrm>
          <a:ln w="76200">
            <a:solidFill>
              <a:schemeClr val="bg1">
                <a:lumMod val="9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FF00"/>
                </a:solidFill>
              </a:rPr>
              <a:t>Exact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Type the Pi button on your calculator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Pi will be in your answer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TI 36X Pro gives exact answers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8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7500">
                <a:solidFill>
                  <a:schemeClr val="accent2"/>
                </a:solidFill>
                <a:latin typeface="Berlin Sans FB Demi" pitchFamily="34" charset="0"/>
              </a:rPr>
              <a:t>Circumference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990600"/>
          </a:xfrm>
          <a:solidFill>
            <a:srgbClr val="FFFF66"/>
          </a:solidFill>
        </p:spPr>
        <p:txBody>
          <a:bodyPr/>
          <a:lstStyle/>
          <a:p>
            <a:r>
              <a:rPr lang="en-US" sz="4400" dirty="0">
                <a:latin typeface="Berlin Sans FB Demi" pitchFamily="34" charset="0"/>
              </a:rPr>
              <a:t>The distance around a circle</a:t>
            </a:r>
          </a:p>
        </p:txBody>
      </p:sp>
      <p:pic>
        <p:nvPicPr>
          <p:cNvPr id="52226" name="Picture 2" descr="C:\Users\cee13931\AppData\Local\Microsoft\Windows\Temporary Internet Files\Content.IE5\WYBVBAJA\MC90043592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2514600"/>
            <a:ext cx="3505791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65960" y="3429000"/>
            <a:ext cx="487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/>
              <a:t>or</a:t>
            </a:r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68819"/>
              </p:ext>
            </p:extLst>
          </p:nvPr>
        </p:nvGraphicFramePr>
        <p:xfrm>
          <a:off x="1981200" y="1987550"/>
          <a:ext cx="5128993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Equation" r:id="rId3" imgW="545760" imgH="177480" progId="Equation.DSMT4">
                  <p:embed/>
                </p:oleObj>
              </mc:Choice>
              <mc:Fallback>
                <p:oleObj name="Equation" r:id="rId3" imgW="54576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7550"/>
                        <a:ext cx="5128993" cy="1670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113314"/>
              </p:ext>
            </p:extLst>
          </p:nvPr>
        </p:nvGraphicFramePr>
        <p:xfrm>
          <a:off x="1904206" y="4495800"/>
          <a:ext cx="5030788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tion" r:id="rId5" imgW="507960" imgH="177480" progId="Equation.DSMT4">
                  <p:embed/>
                </p:oleObj>
              </mc:Choice>
              <mc:Fallback>
                <p:oleObj name="Equation" r:id="rId5" imgW="50796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206" y="4495800"/>
                        <a:ext cx="5030788" cy="1762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524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6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Circumference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143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Find the 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EXACT circumference.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802642"/>
              </p:ext>
            </p:extLst>
          </p:nvPr>
        </p:nvGraphicFramePr>
        <p:xfrm>
          <a:off x="5486400" y="1676400"/>
          <a:ext cx="2743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8" name="Equation" r:id="rId3" imgW="457200" imgH="177480" progId="Equation.DSMT4">
                  <p:embed/>
                </p:oleObj>
              </mc:Choice>
              <mc:Fallback>
                <p:oleObj name="Equation" r:id="rId3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676400"/>
                        <a:ext cx="2743200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28600" y="1524000"/>
            <a:ext cx="5867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742950" indent="-742950" algn="l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r = 14 feet</a:t>
            </a:r>
          </a:p>
          <a:p>
            <a:pPr marL="742950" indent="-742950" algn="l">
              <a:buAutoNum type="arabicPeriod"/>
            </a:pPr>
            <a:endParaRPr lang="en-US" sz="4800" b="1" dirty="0" smtClean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endParaRPr lang="en-US" sz="4800" b="1" dirty="0" smtClean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endParaRPr lang="en-US" sz="4800" b="1" dirty="0">
              <a:solidFill>
                <a:schemeClr val="tx1"/>
              </a:solidFill>
              <a:latin typeface="+mn-lt"/>
            </a:endParaRPr>
          </a:p>
          <a:p>
            <a:pPr marL="742950" indent="-742950" algn="l"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d = 15 miles</a:t>
            </a:r>
            <a:endParaRPr lang="en-US" sz="48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240170"/>
              </p:ext>
            </p:extLst>
          </p:nvPr>
        </p:nvGraphicFramePr>
        <p:xfrm>
          <a:off x="4686300" y="4745038"/>
          <a:ext cx="426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9" name="Equation" r:id="rId5" imgW="711000" imgH="177480" progId="Equation.DSMT4">
                  <p:embed/>
                </p:oleObj>
              </mc:Choice>
              <mc:Fallback>
                <p:oleObj name="Equation" r:id="rId5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4745038"/>
                        <a:ext cx="426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63829"/>
              </p:ext>
            </p:extLst>
          </p:nvPr>
        </p:nvGraphicFramePr>
        <p:xfrm>
          <a:off x="955675" y="2667000"/>
          <a:ext cx="27527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0" name="Equation" r:id="rId7" imgW="647640" imgH="177480" progId="Equation.DSMT4">
                  <p:embed/>
                </p:oleObj>
              </mc:Choice>
              <mc:Fallback>
                <p:oleObj name="Equation" r:id="rId7" imgW="6476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667000"/>
                        <a:ext cx="27527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564038"/>
              </p:ext>
            </p:extLst>
          </p:nvPr>
        </p:nvGraphicFramePr>
        <p:xfrm>
          <a:off x="990600" y="5410200"/>
          <a:ext cx="24288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1" name="Equation" r:id="rId9" imgW="571320" imgH="177480" progId="Equation.DSMT4">
                  <p:embed/>
                </p:oleObj>
              </mc:Choice>
              <mc:Fallback>
                <p:oleObj name="Equation" r:id="rId9" imgW="5713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10200"/>
                        <a:ext cx="24288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20809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sz="4000" b="1" dirty="0" smtClean="0">
                <a:latin typeface="+mn-lt"/>
              </a:rPr>
              <a:t>Ex 3 and 4:  Find </a:t>
            </a:r>
            <a:r>
              <a:rPr lang="en-US" sz="4000" b="1" dirty="0">
                <a:latin typeface="+mn-lt"/>
              </a:rPr>
              <a:t>the </a:t>
            </a:r>
            <a:r>
              <a:rPr lang="en-US" sz="4000" b="1" dirty="0" smtClean="0">
                <a:latin typeface="+mn-lt"/>
              </a:rPr>
              <a:t>circumference.  Round to the nearest </a:t>
            </a:r>
            <a:r>
              <a:rPr lang="en-US" sz="4000" b="1" u="sng" dirty="0" smtClean="0">
                <a:solidFill>
                  <a:srgbClr val="E38507"/>
                </a:solidFill>
                <a:latin typeface="+mn-lt"/>
              </a:rPr>
              <a:t>tenth</a:t>
            </a:r>
            <a:r>
              <a:rPr lang="en-US" sz="4000" b="1" dirty="0" smtClean="0">
                <a:latin typeface="+mn-lt"/>
              </a:rPr>
              <a:t>.</a:t>
            </a:r>
            <a:endParaRPr lang="en-US" sz="4000" b="1" dirty="0">
              <a:latin typeface="+mn-lt"/>
            </a:endParaRPr>
          </a:p>
        </p:txBody>
      </p:sp>
      <p:sp>
        <p:nvSpPr>
          <p:cNvPr id="46083" name="Oval 3"/>
          <p:cNvSpPr>
            <a:spLocks noChangeArrowheads="1"/>
          </p:cNvSpPr>
          <p:nvPr/>
        </p:nvSpPr>
        <p:spPr bwMode="auto">
          <a:xfrm>
            <a:off x="304800" y="12954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17526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1828800" y="27432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 rot="2282532">
            <a:off x="1760538" y="2192338"/>
            <a:ext cx="1600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14.3 mm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5715000" y="1295400"/>
            <a:ext cx="3048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7162800" y="2667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5867400" y="21336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46091" name="WordArt 11"/>
          <p:cNvSpPr>
            <a:spLocks noChangeArrowheads="1" noChangeShapeType="1" noTextEdit="1"/>
          </p:cNvSpPr>
          <p:nvPr/>
        </p:nvSpPr>
        <p:spPr bwMode="auto">
          <a:xfrm rot="-1448141">
            <a:off x="6019800" y="1905000"/>
            <a:ext cx="1905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3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3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accent6"/>
                </a:solidFill>
                <a:latin typeface="+mn-lt"/>
              </a:rPr>
              <a:t>yd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accent6"/>
              </a:solidFill>
              <a:latin typeface="+mn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243676"/>
              </p:ext>
            </p:extLst>
          </p:nvPr>
        </p:nvGraphicFramePr>
        <p:xfrm>
          <a:off x="228600" y="5519737"/>
          <a:ext cx="3618297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3" name="Equation" r:id="rId3" imgW="672840" imgH="177480" progId="Equation.DSMT4">
                  <p:embed/>
                </p:oleObj>
              </mc:Choice>
              <mc:Fallback>
                <p:oleObj name="Equation" r:id="rId3" imgW="672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19737"/>
                        <a:ext cx="3618297" cy="957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227340"/>
              </p:ext>
            </p:extLst>
          </p:nvPr>
        </p:nvGraphicFramePr>
        <p:xfrm>
          <a:off x="5786438" y="5673725"/>
          <a:ext cx="322786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4" name="Equation" r:id="rId5" imgW="634680" imgH="203040" progId="Equation.DSMT4">
                  <p:embed/>
                </p:oleObj>
              </mc:Choice>
              <mc:Fallback>
                <p:oleObj name="Equation" r:id="rId5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5673725"/>
                        <a:ext cx="3227868" cy="103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768227"/>
              </p:ext>
            </p:extLst>
          </p:nvPr>
        </p:nvGraphicFramePr>
        <p:xfrm>
          <a:off x="289561" y="4343400"/>
          <a:ext cx="3291840" cy="7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5" name="Equation" r:id="rId7" imgW="774360" imgH="177480" progId="Equation.DSMT4">
                  <p:embed/>
                </p:oleObj>
              </mc:Choice>
              <mc:Fallback>
                <p:oleObj name="Equation" r:id="rId7" imgW="7743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1" y="4343400"/>
                        <a:ext cx="3291840" cy="7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647945"/>
              </p:ext>
            </p:extLst>
          </p:nvPr>
        </p:nvGraphicFramePr>
        <p:xfrm>
          <a:off x="5921374" y="4495800"/>
          <a:ext cx="2733221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6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74" y="4495800"/>
                        <a:ext cx="2733221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4725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2133600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chemeClr val="bg1"/>
                </a:solidFill>
                <a:latin typeface="Century Gothic" pitchFamily="34" charset="0"/>
              </a:rPr>
              <a:t>5</a:t>
            </a:r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.  </a:t>
            </a:r>
            <a:r>
              <a:rPr lang="en-US" sz="3600" b="1" dirty="0">
                <a:solidFill>
                  <a:schemeClr val="bg1"/>
                </a:solidFill>
                <a:latin typeface="Century Gothic" pitchFamily="34" charset="0"/>
              </a:rPr>
              <a:t>A circular flower garden has a </a:t>
            </a:r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radius of 3 </a:t>
            </a:r>
            <a:r>
              <a:rPr lang="en-US" sz="3600" b="1" dirty="0">
                <a:solidFill>
                  <a:schemeClr val="bg1"/>
                </a:solidFill>
                <a:latin typeface="Century Gothic" pitchFamily="34" charset="0"/>
              </a:rPr>
              <a:t>feet.  Find </a:t>
            </a:r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the circumference of the garden to the nearest hundredths.</a:t>
            </a:r>
            <a:endParaRPr lang="en-US" sz="3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905000" y="4724400"/>
            <a:ext cx="5257800" cy="1169551"/>
          </a:xfrm>
          <a:prstGeom prst="rect">
            <a:avLst/>
          </a:prstGeom>
          <a:noFill/>
          <a:ln w="762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000" dirty="0" smtClean="0">
                <a:solidFill>
                  <a:schemeClr val="bg1"/>
                </a:solidFill>
                <a:latin typeface="Berlin Sans FB Demi" pitchFamily="34" charset="0"/>
              </a:rPr>
              <a:t>C </a:t>
            </a:r>
            <a:r>
              <a:rPr lang="en-US" sz="7000" dirty="0">
                <a:solidFill>
                  <a:schemeClr val="bg1"/>
                </a:solidFill>
                <a:latin typeface="Berlin Sans FB Demi" pitchFamily="34" charset="0"/>
              </a:rPr>
              <a:t>= </a:t>
            </a:r>
            <a:r>
              <a:rPr lang="en-US" sz="7000" dirty="0" smtClean="0">
                <a:solidFill>
                  <a:schemeClr val="bg1"/>
                </a:solidFill>
                <a:latin typeface="Berlin Sans FB Demi" pitchFamily="34" charset="0"/>
              </a:rPr>
              <a:t>18.85 </a:t>
            </a:r>
            <a:r>
              <a:rPr lang="en-US" sz="7000" dirty="0" err="1">
                <a:solidFill>
                  <a:schemeClr val="bg1"/>
                </a:solidFill>
                <a:latin typeface="Berlin Sans FB Demi" pitchFamily="34" charset="0"/>
              </a:rPr>
              <a:t>ft</a:t>
            </a:r>
            <a:endParaRPr lang="en-US" sz="70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787650" y="2124075"/>
          <a:ext cx="28829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9" name="Equation" r:id="rId3" imgW="507960" imgH="177480" progId="Equation.3">
                  <p:embed/>
                </p:oleObj>
              </mc:Choice>
              <mc:Fallback>
                <p:oleObj name="Equation" r:id="rId3" imgW="50796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2124075"/>
                        <a:ext cx="2882900" cy="10096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30267"/>
              </p:ext>
            </p:extLst>
          </p:nvPr>
        </p:nvGraphicFramePr>
        <p:xfrm>
          <a:off x="2228850" y="3309937"/>
          <a:ext cx="3895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0" name="Equation" r:id="rId5" imgW="583920" imgH="177480" progId="Equation.DSMT4">
                  <p:embed/>
                </p:oleObj>
              </mc:Choice>
              <mc:Fallback>
                <p:oleObj name="Equation" r:id="rId5" imgW="5839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3309937"/>
                        <a:ext cx="3895725" cy="11858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352800" y="3214010"/>
            <a:ext cx="2895600" cy="2895600"/>
            <a:chOff x="3352800" y="3214010"/>
            <a:chExt cx="2895600" cy="2895600"/>
          </a:xfrm>
        </p:grpSpPr>
        <p:sp>
          <p:nvSpPr>
            <p:cNvPr id="26628" name="Oval 4"/>
            <p:cNvSpPr>
              <a:spLocks noChangeArrowheads="1"/>
            </p:cNvSpPr>
            <p:nvPr/>
          </p:nvSpPr>
          <p:spPr bwMode="auto">
            <a:xfrm>
              <a:off x="3352800" y="3214010"/>
              <a:ext cx="2895600" cy="28956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" name="Straight Connector 10"/>
            <p:cNvCxnSpPr>
              <a:endCxn id="26629" idx="0"/>
            </p:cNvCxnSpPr>
            <p:nvPr/>
          </p:nvCxnSpPr>
          <p:spPr>
            <a:xfrm rot="16200000" flipV="1">
              <a:off x="3984472" y="3908272"/>
              <a:ext cx="1498839" cy="1334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800600" y="3886200"/>
              <a:ext cx="1219200" cy="838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7500" dirty="0" smtClean="0">
                <a:solidFill>
                  <a:schemeClr val="accent2"/>
                </a:solidFill>
                <a:latin typeface="Berlin Sans FB Demi" pitchFamily="34" charset="0"/>
              </a:rPr>
              <a:t>Arc Length</a:t>
            </a:r>
            <a:endParaRPr lang="en-US" sz="7500" dirty="0">
              <a:solidFill>
                <a:schemeClr val="accent2"/>
              </a:solidFill>
              <a:latin typeface="Berlin Sans FB Demi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144000" cy="1371600"/>
          </a:xfrm>
          <a:solidFill>
            <a:srgbClr val="FFFF66"/>
          </a:solidFill>
        </p:spPr>
        <p:txBody>
          <a:bodyPr/>
          <a:lstStyle/>
          <a:p>
            <a:r>
              <a:rPr lang="en-US" sz="3600" dirty="0" smtClean="0">
                <a:latin typeface="Berlin Sans FB Demi" pitchFamily="34" charset="0"/>
              </a:rPr>
              <a:t>The distance along the curved line making the arc (NOT a degree amount)</a:t>
            </a:r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26629" name="Arc 5"/>
          <p:cNvSpPr>
            <a:spLocks/>
          </p:cNvSpPr>
          <p:nvPr/>
        </p:nvSpPr>
        <p:spPr bwMode="auto">
          <a:xfrm rot="4504236">
            <a:off x="4572001" y="3112410"/>
            <a:ext cx="1428750" cy="1374775"/>
          </a:xfrm>
          <a:custGeom>
            <a:avLst/>
            <a:gdLst>
              <a:gd name="G0" fmla="+- 21308 0 0"/>
              <a:gd name="G1" fmla="+- 20520 0 0"/>
              <a:gd name="G2" fmla="+- 21600 0 0"/>
              <a:gd name="T0" fmla="*/ 0 w 21308"/>
              <a:gd name="T1" fmla="*/ 16982 h 20520"/>
              <a:gd name="T2" fmla="*/ 14564 w 21308"/>
              <a:gd name="T3" fmla="*/ 0 h 20520"/>
              <a:gd name="T4" fmla="*/ 21308 w 21308"/>
              <a:gd name="T5" fmla="*/ 20520 h 20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08" h="20520" fill="none" extrusionOk="0">
                <a:moveTo>
                  <a:pt x="-1" y="16981"/>
                </a:moveTo>
                <a:cubicBezTo>
                  <a:pt x="1316" y="9052"/>
                  <a:pt x="6927" y="2509"/>
                  <a:pt x="14563" y="-1"/>
                </a:cubicBezTo>
              </a:path>
              <a:path w="21308" h="20520" stroke="0" extrusionOk="0">
                <a:moveTo>
                  <a:pt x="-1" y="16981"/>
                </a:moveTo>
                <a:cubicBezTo>
                  <a:pt x="1316" y="9052"/>
                  <a:pt x="6927" y="2509"/>
                  <a:pt x="14563" y="-1"/>
                </a:cubicBezTo>
                <a:lnTo>
                  <a:pt x="21308" y="2052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264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Berlin Sans FB Demi</vt:lpstr>
      <vt:lpstr>Century Gothic</vt:lpstr>
      <vt:lpstr>Comic Sans MS</vt:lpstr>
      <vt:lpstr>Symbol</vt:lpstr>
      <vt:lpstr>Times New Roman</vt:lpstr>
      <vt:lpstr>Tw Cen MT</vt:lpstr>
      <vt:lpstr>Default Design</vt:lpstr>
      <vt:lpstr>iRespondGraphMaster</vt:lpstr>
      <vt:lpstr>iRespondQuestionMaster</vt:lpstr>
      <vt:lpstr>2_Default Design</vt:lpstr>
      <vt:lpstr>Equation</vt:lpstr>
      <vt:lpstr>PowerPoint Presentation</vt:lpstr>
      <vt:lpstr>Circumference &amp; Arc Length of Circles</vt:lpstr>
      <vt:lpstr>2 Types of Answers</vt:lpstr>
      <vt:lpstr>Circumference</vt:lpstr>
      <vt:lpstr>Circumference</vt:lpstr>
      <vt:lpstr>Find the EXACT circumference.</vt:lpstr>
      <vt:lpstr>Ex 3 and 4:  Find the circumference.  Round to the nearest tenth.</vt:lpstr>
      <vt:lpstr>5.  A circular flower garden has a radius of 3 feet.  Find the circumference of the garden to the nearest hundredths.</vt:lpstr>
      <vt:lpstr>Arc Length</vt:lpstr>
      <vt:lpstr>Arc Length</vt:lpstr>
      <vt:lpstr>Ex 6.  Find the Arc Length Round to the nearest hundredths</vt:lpstr>
      <vt:lpstr>Ex 7.  Find the exact Arc Length.</vt:lpstr>
      <vt:lpstr>Ex 8 Find the radius.  Round to the nearest hundredth.</vt:lpstr>
      <vt:lpstr>Ex 9 Find the circumference. Round to the nearest hundredth.</vt:lpstr>
      <vt:lpstr>Ex 10 Find the radius of the unshaded region. Round to the nearest tenth.</vt:lpstr>
      <vt:lpstr>Converting from Degrees to Radians</vt:lpstr>
      <vt:lpstr>Converting from Radians to Degrees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Allison Chapman</cp:lastModifiedBy>
  <cp:revision>88</cp:revision>
  <cp:lastPrinted>2013-10-17T12:22:01Z</cp:lastPrinted>
  <dcterms:created xsi:type="dcterms:W3CDTF">2001-03-20T15:50:54Z</dcterms:created>
  <dcterms:modified xsi:type="dcterms:W3CDTF">2017-02-01T22:20:31Z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