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</p:sldMasterIdLst>
  <p:notesMasterIdLst>
    <p:notesMasterId r:id="rId14"/>
  </p:notesMasterIdLst>
  <p:handoutMasterIdLst>
    <p:handoutMasterId r:id="rId15"/>
  </p:handoutMasterIdLst>
  <p:sldIdLst>
    <p:sldId id="369" r:id="rId3"/>
    <p:sldId id="387" r:id="rId4"/>
    <p:sldId id="383" r:id="rId5"/>
    <p:sldId id="380" r:id="rId6"/>
    <p:sldId id="382" r:id="rId7"/>
    <p:sldId id="386" r:id="rId8"/>
    <p:sldId id="366" r:id="rId9"/>
    <p:sldId id="367" r:id="rId10"/>
    <p:sldId id="368" r:id="rId11"/>
    <p:sldId id="374" r:id="rId12"/>
    <p:sldId id="371" r:id="rId1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FFFF00"/>
    <a:srgbClr val="00FF00"/>
    <a:srgbClr val="FF3300"/>
    <a:srgbClr val="FF66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4683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1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 smtClean="0"/>
            </a:lvl1pPr>
          </a:lstStyle>
          <a:p>
            <a:pPr>
              <a:defRPr/>
            </a:pPr>
            <a:fld id="{A8125965-C0A9-456E-BBD4-3BB283F9C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90563"/>
            <a:ext cx="4595812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125" y="4370343"/>
            <a:ext cx="5027750" cy="413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 smtClean="0"/>
            </a:lvl1pPr>
          </a:lstStyle>
          <a:p>
            <a:pPr>
              <a:defRPr/>
            </a:pPr>
            <a:fld id="{DCC93AD9-4D3C-4ABB-B587-96473C484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2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5375"/>
            <a:ext cx="6400800" cy="1752600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44511-3E98-4920-AE4D-C7079663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9D3D-77D8-4891-A64D-B55E55075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F238-4943-4C48-9986-F5F7C3BCF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8DBE-B662-4F2B-8906-E7C1E9F5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8D78-87A4-42D7-A873-D84BCDB11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9789-52EA-4E3F-9E5E-D95A705BB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6674-E3A5-4A89-A0F3-251CCC82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E42-94C4-4407-BADB-A29311216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AFD5-D105-4094-B587-F836C2EE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6C293-0BAD-488F-BFF8-6B8751FD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6193-2BB2-4DC9-A9E4-27E935C8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A8D78-87A4-42D7-A873-D84BCDB11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268C-87A3-4C5D-A5CE-977B5D4E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9D3D-77D8-4891-A64D-B55E55075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F238-4943-4C48-9986-F5F7C3BCF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8DBE-B662-4F2B-8906-E7C1E9F5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9789-52EA-4E3F-9E5E-D95A705BB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6674-E3A5-4A89-A0F3-251CCC82E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E42-94C4-4407-BADB-A29311216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AFD5-D105-4094-B587-F836C2EE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6C293-0BAD-488F-BFF8-6B8751FD6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6193-2BB2-4DC9-A9E4-27E935C8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268C-87A3-4C5D-A5CE-977B5D4E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F9F99DE-5DAB-41E3-A972-6DFD9A519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"/>
            <a:ext cx="24384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sz="40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39" t="51051" b="26310"/>
          <a:stretch/>
        </p:blipFill>
        <p:spPr bwMode="auto">
          <a:xfrm>
            <a:off x="4693920" y="1219200"/>
            <a:ext cx="4419600" cy="382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58" t="40658" r="9801" b="37498"/>
          <a:stretch/>
        </p:blipFill>
        <p:spPr bwMode="auto">
          <a:xfrm>
            <a:off x="933" y="3279435"/>
            <a:ext cx="3656667" cy="357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0" y="1074420"/>
            <a:ext cx="4390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 dirty="0" smtClean="0"/>
              <a:t>1.  Solve for arc ABC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25146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200" dirty="0" smtClean="0"/>
              <a:t>2. Solve for x and y.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30334" y="1752600"/>
            <a:ext cx="1465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244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  <a:sym typeface="Symbol"/>
              </a:rPr>
              <a:t></a:t>
            </a:r>
            <a:endParaRPr lang="en-US" sz="4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7466" y="4876800"/>
            <a:ext cx="25346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+mj-lt"/>
              </a:rPr>
              <a:t>x = 105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  <a:sym typeface="Symbol"/>
              </a:rPr>
              <a:t></a:t>
            </a:r>
          </a:p>
          <a:p>
            <a:r>
              <a:rPr lang="en-US" sz="4800" b="1" dirty="0" smtClean="0">
                <a:solidFill>
                  <a:srgbClr val="FF0000"/>
                </a:solidFill>
                <a:latin typeface="+mj-lt"/>
                <a:sym typeface="Symbol"/>
              </a:rPr>
              <a:t>y = 100</a:t>
            </a:r>
            <a:r>
              <a:rPr lang="en-US" sz="4800" b="1" dirty="0" smtClean="0">
                <a:solidFill>
                  <a:srgbClr val="FF0000"/>
                </a:solidFill>
                <a:sym typeface="Symbol"/>
              </a:rPr>
              <a:t></a:t>
            </a:r>
            <a:endParaRPr lang="en-US" sz="4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36338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7526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8000" dirty="0" smtClean="0">
                <a:solidFill>
                  <a:schemeClr val="tx1"/>
                </a:solidFill>
              </a:rPr>
              <a:t>Classwork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4"/>
            <a:ext cx="7696200" cy="3883026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sz="6000" dirty="0" smtClean="0"/>
          </a:p>
          <a:p>
            <a:r>
              <a:rPr lang="en-US" sz="6000" smtClean="0"/>
              <a:t>8</a:t>
            </a:r>
            <a:r>
              <a:rPr lang="en-US" sz="6000" smtClean="0"/>
              <a:t> </a:t>
            </a:r>
            <a:r>
              <a:rPr lang="en-US" sz="6000" dirty="0" smtClean="0"/>
              <a:t>problems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549008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6388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6600" dirty="0" smtClean="0"/>
              <a:t>Homework: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16 problems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940662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1. 76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2. 59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3. 90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4. 66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smtClean="0"/>
              <a:t>40</a:t>
            </a:r>
            <a:r>
              <a:rPr lang="en-US" baseline="30000" dirty="0" smtClean="0"/>
              <a:t>o</a:t>
            </a:r>
            <a:endParaRPr lang="en-US" baseline="30000" dirty="0"/>
          </a:p>
          <a:p>
            <a:pPr marL="0" indent="0">
              <a:buNone/>
            </a:pPr>
            <a:r>
              <a:rPr lang="en-US" dirty="0"/>
              <a:t>6. 152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7. 36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8. 89</a:t>
            </a:r>
            <a:r>
              <a:rPr lang="en-US" baseline="30000" dirty="0"/>
              <a:t>o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9. 72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10. 98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11. 101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12. 78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13. 140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14. 70</a:t>
            </a:r>
            <a:r>
              <a:rPr lang="en-US" baseline="30000" dirty="0"/>
              <a:t>o</a:t>
            </a:r>
          </a:p>
          <a:p>
            <a:pPr marL="0" indent="0">
              <a:buNone/>
            </a:pPr>
            <a:r>
              <a:rPr lang="en-US" dirty="0"/>
              <a:t>15. x = 9</a:t>
            </a:r>
          </a:p>
          <a:p>
            <a:pPr marL="0" indent="0">
              <a:buNone/>
            </a:pPr>
            <a:r>
              <a:rPr lang="en-US" dirty="0"/>
              <a:t>16. x =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7977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00" t="37734" r="32650" b="15066"/>
          <a:stretch/>
        </p:blipFill>
        <p:spPr bwMode="auto">
          <a:xfrm rot="10800000">
            <a:off x="2209801" y="1730890"/>
            <a:ext cx="4876799" cy="482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30890"/>
          </a:xfrm>
        </p:spPr>
        <p:txBody>
          <a:bodyPr/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Vertex is INSIDE the Circle </a:t>
            </a:r>
            <a:r>
              <a:rPr lang="en-US" sz="54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the Center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762000" y="3733800"/>
            <a:ext cx="2133600" cy="2590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53200" y="3048000"/>
            <a:ext cx="2133600" cy="3581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58312"/>
              </p:ext>
            </p:extLst>
          </p:nvPr>
        </p:nvGraphicFramePr>
        <p:xfrm>
          <a:off x="990600" y="4565487"/>
          <a:ext cx="7457659" cy="21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Equation" r:id="rId4" imgW="1371600" imgH="393480" progId="Equation.DSMT4">
                  <p:embed/>
                </p:oleObj>
              </mc:Choice>
              <mc:Fallback>
                <p:oleObj name="Equation" r:id="rId4" imgW="1371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65487"/>
                        <a:ext cx="7457659" cy="2140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5333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dirty="0">
                <a:solidFill>
                  <a:schemeClr val="tx2"/>
                </a:solidFill>
                <a:latin typeface="+mj-lt"/>
              </a:rPr>
              <a:t>Ex.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</a:rPr>
              <a:t>1  </a:t>
            </a:r>
            <a:r>
              <a:rPr lang="en-US" sz="3600" b="1" dirty="0">
                <a:solidFill>
                  <a:schemeClr val="tx2"/>
                </a:solidFill>
                <a:latin typeface="+mj-lt"/>
              </a:rPr>
              <a:t>S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</a:rPr>
              <a:t>olve for x</a:t>
            </a:r>
            <a:endParaRPr lang="en-US" sz="3600" b="1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117975" y="1752600"/>
            <a:ext cx="4307912" cy="2971800"/>
            <a:chOff x="4117975" y="533400"/>
            <a:chExt cx="4307912" cy="2971800"/>
          </a:xfrm>
        </p:grpSpPr>
        <p:sp>
          <p:nvSpPr>
            <p:cNvPr id="15363" name="Oval 3"/>
            <p:cNvSpPr>
              <a:spLocks noChangeArrowheads="1"/>
            </p:cNvSpPr>
            <p:nvPr/>
          </p:nvSpPr>
          <p:spPr bwMode="auto">
            <a:xfrm>
              <a:off x="4724400" y="533400"/>
              <a:ext cx="2971800" cy="2971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>
                  <a:latin typeface="+mj-lt"/>
                </a:rPr>
                <a:t>   </a:t>
              </a:r>
              <a:endParaRPr lang="en-US" dirty="0">
                <a:latin typeface="+mj-lt"/>
              </a:endParaRPr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6210300" y="1938010"/>
              <a:ext cx="4443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+mj-lt"/>
                </a:rPr>
                <a:t>X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7696200" y="1871990"/>
              <a:ext cx="7296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atin typeface="+mj-lt"/>
                  <a:sym typeface="MT Symbol" pitchFamily="82" charset="2"/>
                </a:rPr>
                <a:t>88°</a:t>
              </a:r>
              <a:endParaRPr lang="en-US" sz="2800" dirty="0">
                <a:latin typeface="+mj-lt"/>
                <a:sym typeface="MT Symbol" pitchFamily="82" charset="2"/>
              </a:endParaRP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5257800" y="838200"/>
              <a:ext cx="1524000" cy="2590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V="1">
              <a:off x="5029200" y="1066800"/>
              <a:ext cx="2362200" cy="1828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4117975" y="1676400"/>
              <a:ext cx="7296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atin typeface="+mj-lt"/>
                </a:rPr>
                <a:t>84°</a:t>
              </a:r>
              <a:endParaRPr lang="en-US" sz="2800" dirty="0">
                <a:latin typeface="+mj-lt"/>
                <a:sym typeface="MT Symbol" pitchFamily="82" charset="2"/>
              </a:endParaRPr>
            </a:p>
          </p:txBody>
        </p:sp>
      </p:grp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96240" y="5105400"/>
            <a:ext cx="4451422" cy="1235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i="1" dirty="0" smtClean="0">
                <a:latin typeface="+mj-lt"/>
              </a:rPr>
              <a:t>x</a:t>
            </a:r>
            <a:r>
              <a:rPr lang="en-US" sz="7500" dirty="0" smtClean="0">
                <a:latin typeface="+mj-lt"/>
              </a:rPr>
              <a:t> </a:t>
            </a:r>
            <a:r>
              <a:rPr lang="en-US" sz="7500" dirty="0">
                <a:latin typeface="+mj-lt"/>
              </a:rPr>
              <a:t>= </a:t>
            </a:r>
            <a:r>
              <a:rPr lang="en-US" sz="7500" dirty="0" smtClean="0">
                <a:latin typeface="+mj-lt"/>
              </a:rPr>
              <a:t>86</a:t>
            </a:r>
            <a:r>
              <a:rPr lang="en-US" sz="7500" dirty="0" smtClean="0">
                <a:latin typeface="+mj-lt"/>
                <a:sym typeface="MT Symbol" pitchFamily="82" charset="2"/>
              </a:rPr>
              <a:t>°</a:t>
            </a:r>
            <a:endParaRPr lang="en-US" sz="7500" dirty="0">
              <a:latin typeface="+mj-lt"/>
              <a:sym typeface="MT Symbol" pitchFamily="8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4824711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dirty="0">
                <a:solidFill>
                  <a:schemeClr val="tx2"/>
                </a:solidFill>
                <a:latin typeface="+mn-lt"/>
              </a:rPr>
              <a:t>Ex. </a:t>
            </a:r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2  Solve for </a:t>
            </a:r>
            <a:r>
              <a:rPr lang="en-US" sz="3600" b="1" i="1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3600" b="1" dirty="0">
                <a:solidFill>
                  <a:schemeClr val="tx2"/>
                </a:solidFill>
                <a:latin typeface="+mn-lt"/>
                <a:sym typeface="Symbol" pitchFamily="18" charset="2"/>
              </a:rPr>
              <a:t>.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195600" name="Group 16"/>
          <p:cNvGrpSpPr>
            <a:grpSpLocks/>
          </p:cNvGrpSpPr>
          <p:nvPr/>
        </p:nvGrpSpPr>
        <p:grpSpPr bwMode="auto">
          <a:xfrm>
            <a:off x="3200400" y="1447801"/>
            <a:ext cx="4175710" cy="5181601"/>
            <a:chOff x="720" y="2544"/>
            <a:chExt cx="1424" cy="1806"/>
          </a:xfrm>
        </p:grpSpPr>
        <p:sp>
          <p:nvSpPr>
            <p:cNvPr id="16389" name="Oval 17"/>
            <p:cNvSpPr>
              <a:spLocks noChangeArrowheads="1"/>
            </p:cNvSpPr>
            <p:nvPr/>
          </p:nvSpPr>
          <p:spPr bwMode="auto">
            <a:xfrm>
              <a:off x="720" y="2754"/>
              <a:ext cx="1109" cy="1117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n>
                  <a:solidFill>
                    <a:sysClr val="windowText" lastClr="000000"/>
                  </a:solidFill>
                </a:ln>
                <a:latin typeface="+mn-lt"/>
              </a:endParaRPr>
            </a:p>
          </p:txBody>
        </p:sp>
        <p:sp>
          <p:nvSpPr>
            <p:cNvPr id="16390" name="Line 18"/>
            <p:cNvSpPr>
              <a:spLocks noChangeShapeType="1"/>
            </p:cNvSpPr>
            <p:nvPr/>
          </p:nvSpPr>
          <p:spPr bwMode="auto">
            <a:xfrm>
              <a:off x="980" y="2846"/>
              <a:ext cx="739" cy="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391" name="Line 19"/>
            <p:cNvSpPr>
              <a:spLocks noChangeShapeType="1"/>
            </p:cNvSpPr>
            <p:nvPr/>
          </p:nvSpPr>
          <p:spPr bwMode="auto">
            <a:xfrm flipH="1">
              <a:off x="968" y="3187"/>
              <a:ext cx="840" cy="5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393" name="Text Box 21"/>
            <p:cNvSpPr txBox="1">
              <a:spLocks noChangeArrowheads="1"/>
            </p:cNvSpPr>
            <p:nvPr/>
          </p:nvSpPr>
          <p:spPr bwMode="auto">
            <a:xfrm>
              <a:off x="1248" y="2544"/>
              <a:ext cx="739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 b="1" dirty="0">
                  <a:latin typeface="+mn-lt"/>
                  <a:sym typeface="Symbol" pitchFamily="18" charset="2"/>
                </a:rPr>
                <a:t>x</a:t>
              </a:r>
              <a:r>
                <a:rPr lang="en-US" sz="3600" b="1" dirty="0" smtClean="0">
                  <a:latin typeface="+mn-lt"/>
                  <a:sym typeface="Symbol" pitchFamily="18" charset="2"/>
                </a:rPr>
                <a:t></a:t>
              </a:r>
              <a:endParaRPr lang="en-US" sz="3600" b="1" dirty="0">
                <a:latin typeface="+mn-lt"/>
              </a:endParaRPr>
            </a:p>
          </p:txBody>
        </p:sp>
        <p:sp>
          <p:nvSpPr>
            <p:cNvPr id="16394" name="Text Box 22"/>
            <p:cNvSpPr txBox="1">
              <a:spLocks noChangeArrowheads="1"/>
            </p:cNvSpPr>
            <p:nvPr/>
          </p:nvSpPr>
          <p:spPr bwMode="auto">
            <a:xfrm>
              <a:off x="1405" y="3138"/>
              <a:ext cx="73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 b="1" dirty="0" smtClean="0">
                  <a:latin typeface="+mn-lt"/>
                </a:rPr>
                <a:t>91</a:t>
              </a:r>
              <a:r>
                <a:rPr lang="en-US" sz="3600" b="1" dirty="0" smtClean="0">
                  <a:latin typeface="+mn-lt"/>
                  <a:cs typeface="Times New Roman" pitchFamily="18" charset="0"/>
                </a:rPr>
                <a:t>º</a:t>
              </a:r>
              <a:endParaRPr lang="en-US" sz="36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6395" name="Text Box 23"/>
            <p:cNvSpPr txBox="1">
              <a:spLocks noChangeArrowheads="1"/>
            </p:cNvSpPr>
            <p:nvPr/>
          </p:nvSpPr>
          <p:spPr bwMode="auto">
            <a:xfrm>
              <a:off x="1107" y="3842"/>
              <a:ext cx="740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600" b="1">
                  <a:latin typeface="+mn-lt"/>
                </a:rPr>
                <a:t>89</a:t>
              </a:r>
              <a:r>
                <a:rPr lang="en-US" sz="3600" b="1">
                  <a:latin typeface="+mn-lt"/>
                  <a:sym typeface="Symbol" pitchFamily="18" charset="2"/>
                </a:rPr>
                <a:t></a:t>
              </a:r>
              <a:endParaRPr lang="en-US" sz="3600" b="1"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1000" y="5165586"/>
            <a:ext cx="2667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+mn-lt"/>
              </a:rPr>
              <a:t>x = 93° </a:t>
            </a:r>
            <a:endParaRPr lang="en-US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11408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0" t="27333" r="46750" b="32134"/>
          <a:stretch/>
        </p:blipFill>
        <p:spPr bwMode="auto">
          <a:xfrm rot="6293922">
            <a:off x="1903370" y="1561148"/>
            <a:ext cx="5426517" cy="474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30890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Vertex is </a:t>
            </a:r>
            <a:r>
              <a:rPr lang="en-US" sz="4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Circle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807720" y="3962400"/>
            <a:ext cx="2133600" cy="2590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62800" y="3048000"/>
            <a:ext cx="1981200" cy="3581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66623"/>
              </p:ext>
            </p:extLst>
          </p:nvPr>
        </p:nvGraphicFramePr>
        <p:xfrm>
          <a:off x="147181" y="4572000"/>
          <a:ext cx="8969375" cy="1470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Equation" r:id="rId4" imgW="2400120" imgH="393480" progId="Equation.DSMT4">
                  <p:embed/>
                </p:oleObj>
              </mc:Choice>
              <mc:Fallback>
                <p:oleObj name="Equation" r:id="rId4" imgW="2400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81" y="4572000"/>
                        <a:ext cx="8969375" cy="147053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751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3048000" y="2514600"/>
            <a:ext cx="2971800" cy="3276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3733800" y="2590800"/>
            <a:ext cx="358140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3048000" y="2590800"/>
            <a:ext cx="42672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172200" y="2652713"/>
            <a:ext cx="684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latin typeface="+mn-lt"/>
              </a:rPr>
              <a:t>x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1628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latin typeface="+mn-lt"/>
              </a:rPr>
              <a:t>Ex. 3  Solve for x</a:t>
            </a:r>
            <a:r>
              <a:rPr lang="en-US" sz="3600" b="1" dirty="0" smtClean="0">
                <a:latin typeface="+mn-lt"/>
                <a:sym typeface="Symbol" pitchFamily="18" charset="2"/>
              </a:rPr>
              <a:t>.</a:t>
            </a:r>
            <a:endParaRPr lang="en-US" sz="3600" dirty="0" smtClean="0">
              <a:latin typeface="+mn-lt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362200" y="4405313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latin typeface="+mn-lt"/>
              </a:rPr>
              <a:t>65</a:t>
            </a:r>
            <a:r>
              <a:rPr lang="en-US" sz="3600" b="1">
                <a:latin typeface="+mn-lt"/>
                <a:cs typeface="Times New Roman" pitchFamily="18" charset="0"/>
              </a:rPr>
              <a:t>°</a:t>
            </a:r>
            <a:endParaRPr lang="en-US" sz="3600" b="1">
              <a:latin typeface="+mn-lt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105400" y="3109913"/>
            <a:ext cx="13680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latin typeface="+mn-lt"/>
              </a:rPr>
              <a:t>15</a:t>
            </a:r>
            <a:r>
              <a:rPr lang="en-US" sz="3600" b="1">
                <a:latin typeface="+mn-lt"/>
                <a:cs typeface="Times New Roman" pitchFamily="18" charset="0"/>
              </a:rPr>
              <a:t>°</a:t>
            </a:r>
          </a:p>
        </p:txBody>
      </p:sp>
      <p:sp>
        <p:nvSpPr>
          <p:cNvPr id="197644" name="Text Box 12"/>
          <p:cNvSpPr txBox="1">
            <a:spLocks noChangeArrowheads="1"/>
          </p:cNvSpPr>
          <p:nvPr/>
        </p:nvSpPr>
        <p:spPr bwMode="auto">
          <a:xfrm>
            <a:off x="5105400" y="5352941"/>
            <a:ext cx="3981450" cy="1235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i="1" dirty="0" smtClean="0">
                <a:latin typeface="+mn-lt"/>
              </a:rPr>
              <a:t>x </a:t>
            </a:r>
            <a:r>
              <a:rPr lang="en-US" sz="7500" dirty="0" smtClean="0">
                <a:latin typeface="+mn-lt"/>
              </a:rPr>
              <a:t>= 25</a:t>
            </a:r>
            <a:r>
              <a:rPr lang="en-US" sz="7500" dirty="0">
                <a:latin typeface="+mn-lt"/>
                <a:sym typeface="MT Symbol" pitchFamily="82" charset="2"/>
              </a:rPr>
              <a:t>°</a:t>
            </a:r>
            <a:r>
              <a:rPr lang="en-US" sz="7500" dirty="0" smtClean="0">
                <a:latin typeface="+mn-lt"/>
                <a:sym typeface="MT Symbol" pitchFamily="82" charset="2"/>
              </a:rPr>
              <a:t> </a:t>
            </a:r>
            <a:endParaRPr lang="en-US" sz="7500" dirty="0">
              <a:latin typeface="+mn-lt"/>
              <a:sym typeface="MT Symbol" pitchFamily="8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11654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3736975" y="2514600"/>
            <a:ext cx="2971800" cy="3276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2441575" y="3810000"/>
            <a:ext cx="487680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810000" y="3548390"/>
            <a:ext cx="44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latin typeface="+mn-lt"/>
              </a:rPr>
              <a:t>x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2441575" y="2743200"/>
            <a:ext cx="46482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1628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latin typeface="+mn-lt"/>
              </a:rPr>
              <a:t>Ex. 4  Solve for x</a:t>
            </a:r>
            <a:r>
              <a:rPr lang="en-US" sz="3600" b="1" dirty="0" smtClean="0">
                <a:latin typeface="+mn-lt"/>
                <a:sym typeface="Symbol" pitchFamily="18" charset="2"/>
              </a:rPr>
              <a:t>.</a:t>
            </a:r>
            <a:endParaRPr lang="en-US" sz="3600" dirty="0" smtClean="0">
              <a:latin typeface="+mn-l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133600" y="28194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latin typeface="+mn-lt"/>
              </a:rPr>
              <a:t>27</a:t>
            </a:r>
            <a:r>
              <a:rPr lang="en-US" sz="3600" b="1">
                <a:latin typeface="+mn-lt"/>
                <a:cs typeface="Times New Roman" pitchFamily="18" charset="0"/>
              </a:rPr>
              <a:t>°</a:t>
            </a:r>
            <a:endParaRPr lang="en-US" sz="3600" b="1">
              <a:latin typeface="+mn-lt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784975" y="3886200"/>
            <a:ext cx="8851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latin typeface="+mn-lt"/>
              </a:rPr>
              <a:t>70</a:t>
            </a:r>
            <a:r>
              <a:rPr lang="en-US" sz="3600" b="1" dirty="0">
                <a:latin typeface="+mn-lt"/>
                <a:cs typeface="Times New Roman" pitchFamily="18" charset="0"/>
              </a:rPr>
              <a:t>°</a:t>
            </a:r>
          </a:p>
        </p:txBody>
      </p:sp>
      <p:sp>
        <p:nvSpPr>
          <p:cNvPr id="19466" name="Arc 10"/>
          <p:cNvSpPr>
            <a:spLocks/>
          </p:cNvSpPr>
          <p:nvPr/>
        </p:nvSpPr>
        <p:spPr bwMode="auto">
          <a:xfrm rot="1764738">
            <a:off x="2593975" y="3429000"/>
            <a:ext cx="533400" cy="381000"/>
          </a:xfrm>
          <a:custGeom>
            <a:avLst/>
            <a:gdLst>
              <a:gd name="T0" fmla="*/ 0 w 21600"/>
              <a:gd name="T1" fmla="*/ 0 h 21600"/>
              <a:gd name="T2" fmla="*/ 5334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502897" y="5440363"/>
            <a:ext cx="4524610" cy="1235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i="1" dirty="0" smtClean="0">
                <a:latin typeface="+mn-lt"/>
              </a:rPr>
              <a:t>x</a:t>
            </a:r>
            <a:r>
              <a:rPr lang="en-US" sz="7500" dirty="0" smtClean="0">
                <a:latin typeface="+mn-lt"/>
              </a:rPr>
              <a:t> </a:t>
            </a:r>
            <a:r>
              <a:rPr lang="en-US" sz="7500" dirty="0">
                <a:latin typeface="+mn-lt"/>
              </a:rPr>
              <a:t>= </a:t>
            </a:r>
            <a:r>
              <a:rPr lang="en-US" sz="7500" dirty="0" smtClean="0">
                <a:latin typeface="+mn-lt"/>
              </a:rPr>
              <a:t>16</a:t>
            </a:r>
            <a:r>
              <a:rPr lang="en-US" sz="7500" dirty="0">
                <a:latin typeface="+mn-lt"/>
                <a:sym typeface="MT Symbol" pitchFamily="82" charset="2"/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48650515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3352800" y="2506665"/>
            <a:ext cx="2971800" cy="3276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4038600" y="3649663"/>
            <a:ext cx="4343400" cy="2979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191000" y="2201865"/>
            <a:ext cx="4191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543800" y="3497265"/>
            <a:ext cx="44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latin typeface="+mn-lt"/>
              </a:rPr>
              <a:t>x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162800" cy="6858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latin typeface="+mn-lt"/>
              </a:rPr>
              <a:t>Ex. 5  Solve for x</a:t>
            </a:r>
            <a:r>
              <a:rPr lang="en-US" sz="3600" b="1" dirty="0" smtClean="0">
                <a:latin typeface="+mn-lt"/>
                <a:sym typeface="Symbol" pitchFamily="18" charset="2"/>
              </a:rPr>
              <a:t>.</a:t>
            </a:r>
            <a:endParaRPr lang="en-US" sz="3600" dirty="0" smtClean="0">
              <a:latin typeface="+mn-lt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 rot="-4135735">
            <a:off x="2659857" y="3212199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>
                <a:latin typeface="+mn-lt"/>
              </a:rPr>
              <a:t>260</a:t>
            </a:r>
            <a:r>
              <a:rPr lang="en-US" sz="3600" b="1" dirty="0">
                <a:latin typeface="+mn-lt"/>
                <a:cs typeface="Times New Roman" pitchFamily="18" charset="0"/>
              </a:rPr>
              <a:t>°</a:t>
            </a:r>
            <a:endParaRPr lang="en-US" sz="3600" b="1" dirty="0">
              <a:latin typeface="+mn-lt"/>
            </a:endParaRP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4735056" y="5546723"/>
            <a:ext cx="3947160" cy="1235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 dirty="0" smtClean="0">
                <a:latin typeface="+mn-lt"/>
              </a:rPr>
              <a:t>x </a:t>
            </a:r>
            <a:r>
              <a:rPr lang="en-US" sz="7500" dirty="0">
                <a:latin typeface="+mn-lt"/>
              </a:rPr>
              <a:t>= </a:t>
            </a:r>
            <a:r>
              <a:rPr lang="en-US" sz="7500" dirty="0" smtClean="0">
                <a:latin typeface="+mn-lt"/>
              </a:rPr>
              <a:t>80</a:t>
            </a:r>
            <a:r>
              <a:rPr lang="en-US" sz="7500" dirty="0">
                <a:latin typeface="+mn-lt"/>
                <a:sym typeface="MT Symbol" pitchFamily="82" charset="2"/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30033452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8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4060</TotalTime>
  <Words>177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Century Gothic</vt:lpstr>
      <vt:lpstr>MT Symbol</vt:lpstr>
      <vt:lpstr>Symbol</vt:lpstr>
      <vt:lpstr>Times New Roman</vt:lpstr>
      <vt:lpstr>Default Design</vt:lpstr>
      <vt:lpstr>iRespondGraphMaster</vt:lpstr>
      <vt:lpstr>Equation</vt:lpstr>
      <vt:lpstr>Warm Up</vt:lpstr>
      <vt:lpstr>Homework Answers </vt:lpstr>
      <vt:lpstr>Vertex is INSIDE the Circle NOT at the Center</vt:lpstr>
      <vt:lpstr>PowerPoint Presentation</vt:lpstr>
      <vt:lpstr>PowerPoint Presentation</vt:lpstr>
      <vt:lpstr>Vertex is OUTside the Circle</vt:lpstr>
      <vt:lpstr>Ex. 3  Solve for x.</vt:lpstr>
      <vt:lpstr>Ex. 4  Solve for x.</vt:lpstr>
      <vt:lpstr>Ex. 5  Solve for x.</vt:lpstr>
      <vt:lpstr>Classwork</vt:lpstr>
      <vt:lpstr>Homework:   16 problems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Freeman;beth Smith</dc:creator>
  <cp:lastModifiedBy>Allison Chapman</cp:lastModifiedBy>
  <cp:revision>113</cp:revision>
  <cp:lastPrinted>2012-11-09T13:08:11Z</cp:lastPrinted>
  <dcterms:created xsi:type="dcterms:W3CDTF">2002-02-14T15:27:49Z</dcterms:created>
  <dcterms:modified xsi:type="dcterms:W3CDTF">2017-01-19T12:49:28Z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