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08" r:id="rId4"/>
  </p:sldMasterIdLst>
  <p:handoutMasterIdLst>
    <p:handoutMasterId r:id="rId20"/>
  </p:handoutMasterIdLst>
  <p:sldIdLst>
    <p:sldId id="306" r:id="rId5"/>
    <p:sldId id="293" r:id="rId6"/>
    <p:sldId id="309" r:id="rId7"/>
    <p:sldId id="294" r:id="rId8"/>
    <p:sldId id="310" r:id="rId9"/>
    <p:sldId id="295" r:id="rId10"/>
    <p:sldId id="298" r:id="rId11"/>
    <p:sldId id="299" r:id="rId12"/>
    <p:sldId id="300" r:id="rId13"/>
    <p:sldId id="301" r:id="rId14"/>
    <p:sldId id="320" r:id="rId15"/>
    <p:sldId id="321" r:id="rId16"/>
    <p:sldId id="322" r:id="rId17"/>
    <p:sldId id="323" r:id="rId18"/>
    <p:sldId id="305" r:id="rId19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33"/>
    <a:srgbClr val="EAEAEA"/>
    <a:srgbClr val="D5B457"/>
    <a:srgbClr val="DDDDDD"/>
    <a:srgbClr val="FF0000"/>
    <a:srgbClr val="33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9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61F94F-43BB-4263-B4ED-89DCCB946F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51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68684-64A2-4CFD-99FF-C085092C6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AB0DF-2F25-4819-9011-3E6B9DF9A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D0665-B32D-4BA5-B75D-4705A2403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C03071-B34D-4954-ACD0-FC3BB76A1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45D475-A7B4-4625-AA5E-81F6868A1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80D593-FEB1-4A18-987B-117F8AC24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CA46D8-B22C-4905-8D6E-AA5B3BCC8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6748CA-B2A8-4320-A686-3DEE796F4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B2DDE-B4D9-4577-B6B7-FE9F4E925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EEE124-0C76-49AC-A05D-BE2F631B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0FC0A2-1873-403C-AD45-6A8005A8B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03071-B34D-4954-ACD0-FC3BB76A1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1AB0DF-2F25-4819-9011-3E6B9DF9A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2D0665-B32D-4BA5-B75D-4705A2403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C03071-B34D-4954-ACD0-FC3BB76A1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45D475-A7B4-4625-AA5E-81F6868A1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80D593-FEB1-4A18-987B-117F8AC24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CA46D8-B22C-4905-8D6E-AA5B3BCC8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6748CA-B2A8-4320-A686-3DEE796F4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B2DDE-B4D9-4577-B6B7-FE9F4E925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EEE124-0C76-49AC-A05D-BE2F631B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0FC0A2-1873-403C-AD45-6A8005A8B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5D475-A7B4-4625-AA5E-81F6868A1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1AB0DF-2F25-4819-9011-3E6B9DF9A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2D0665-B32D-4BA5-B75D-4705A2403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6E69-67DF-4B5B-A992-EEFFEAD4735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11699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01303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07447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67380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72382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06794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53975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8279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D593-FEB1-4A18-987B-117F8AC24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76766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73389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4905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A46D8-B22C-4905-8D6E-AA5B3BCC8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748CA-B2A8-4320-A686-3DEE796F4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B2DDE-B4D9-4577-B6B7-FE9F4E925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E124-0C76-49AC-A05D-BE2F631B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FC0A2-1873-403C-AD45-6A8005A8B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3915E5-CC24-4248-8345-F856E518D1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8BF799-3B2D-476A-8797-EA353D396B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7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5.bin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893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Warm up</a:t>
            </a:r>
            <a:endParaRPr lang="en-US" sz="54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itchFamily="34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417871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355031"/>
              </p:ext>
            </p:extLst>
          </p:nvPr>
        </p:nvGraphicFramePr>
        <p:xfrm>
          <a:off x="4360862" y="304800"/>
          <a:ext cx="430398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4" name="Equation" r:id="rId4" imgW="2971800" imgH="368280" progId="Equation.DSMT4">
                  <p:embed/>
                </p:oleObj>
              </mc:Choice>
              <mc:Fallback>
                <p:oleObj name="Equation" r:id="rId4" imgW="2971800" imgH="368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2" y="304800"/>
                        <a:ext cx="4303986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777314"/>
              </p:ext>
            </p:extLst>
          </p:nvPr>
        </p:nvGraphicFramePr>
        <p:xfrm>
          <a:off x="4267200" y="1828800"/>
          <a:ext cx="44688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5" name="Equation" r:id="rId6" imgW="3085920" imgH="368280" progId="Equation.DSMT4">
                  <p:embed/>
                </p:oleObj>
              </mc:Choice>
              <mc:Fallback>
                <p:oleObj name="Equation" r:id="rId6" imgW="3085920" imgH="368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828800"/>
                        <a:ext cx="44688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5148" y="3124200"/>
            <a:ext cx="371885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778067"/>
              </p:ext>
            </p:extLst>
          </p:nvPr>
        </p:nvGraphicFramePr>
        <p:xfrm>
          <a:off x="0" y="3505200"/>
          <a:ext cx="53895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6" name="Equation" r:id="rId9" imgW="3720960" imgH="368280" progId="Equation.DSMT4">
                  <p:embed/>
                </p:oleObj>
              </mc:Choice>
              <mc:Fallback>
                <p:oleObj name="Equation" r:id="rId9" imgW="3720960" imgH="368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5200"/>
                        <a:ext cx="53895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93486"/>
              </p:ext>
            </p:extLst>
          </p:nvPr>
        </p:nvGraphicFramePr>
        <p:xfrm>
          <a:off x="0" y="4484688"/>
          <a:ext cx="45989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7" name="Equation" r:id="rId11" imgW="3174840" imgH="533160" progId="Equation.DSMT4">
                  <p:embed/>
                </p:oleObj>
              </mc:Choice>
              <mc:Fallback>
                <p:oleObj name="Equation" r:id="rId11" imgW="317484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84688"/>
                        <a:ext cx="4598987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979360"/>
              </p:ext>
            </p:extLst>
          </p:nvPr>
        </p:nvGraphicFramePr>
        <p:xfrm>
          <a:off x="0" y="5561013"/>
          <a:ext cx="5389563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8" name="Equation" r:id="rId13" imgW="3720960" imgH="368280" progId="Equation.DSMT4">
                  <p:embed/>
                </p:oleObj>
              </mc:Choice>
              <mc:Fallback>
                <p:oleObj name="Equation" r:id="rId13" imgW="372096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561013"/>
                        <a:ext cx="5389563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01000" y="877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</a:rPr>
              <a:t>16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48600" y="23254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78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508" y="3886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54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4687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76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601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38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733800" y="1066800"/>
            <a:ext cx="5181600" cy="48006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  <a:solidFill>
            <a:srgbClr val="333399"/>
          </a:solidFill>
          <a:ln/>
        </p:spPr>
        <p:txBody>
          <a:bodyPr/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Berlin Sans FB Demi" pitchFamily="34" charset="0"/>
              </a:rPr>
              <a:t>Example 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6</a:t>
            </a:r>
            <a:endParaRPr lang="en-US" sz="2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100"/>
            <a:ext cx="7162800" cy="762000"/>
          </a:xfrm>
          <a:solidFill>
            <a:schemeClr val="bg1"/>
          </a:solidFill>
          <a:ln w="12700">
            <a:solidFill>
              <a:srgbClr val="FF9933"/>
            </a:solidFill>
          </a:ln>
        </p:spPr>
        <p:txBody>
          <a:bodyPr anchor="ctr" anchorCtr="1"/>
          <a:lstStyle/>
          <a:p>
            <a:r>
              <a:rPr lang="en-US" b="1" dirty="0"/>
              <a:t>Find the </a:t>
            </a:r>
            <a:r>
              <a:rPr lang="en-US" b="1" dirty="0" smtClean="0"/>
              <a:t>exact area </a:t>
            </a:r>
            <a:r>
              <a:rPr lang="en-US" b="1" dirty="0"/>
              <a:t>of the sector</a:t>
            </a:r>
            <a:r>
              <a:rPr lang="en-US" b="1" dirty="0">
                <a:sym typeface="Symbol" pitchFamily="18" charset="2"/>
              </a:rPr>
              <a:t>.</a:t>
            </a:r>
          </a:p>
        </p:txBody>
      </p:sp>
      <p:grpSp>
        <p:nvGrpSpPr>
          <p:cNvPr id="52234" name="Group 10"/>
          <p:cNvGrpSpPr>
            <a:grpSpLocks/>
          </p:cNvGrpSpPr>
          <p:nvPr/>
        </p:nvGrpSpPr>
        <p:grpSpPr bwMode="auto">
          <a:xfrm>
            <a:off x="381000" y="1295400"/>
            <a:ext cx="2895600" cy="2962275"/>
            <a:chOff x="384" y="816"/>
            <a:chExt cx="1824" cy="1866"/>
          </a:xfrm>
        </p:grpSpPr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864" y="86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333399"/>
                  </a:solidFill>
                </a:rPr>
                <a:t>6 cm</a:t>
              </a: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384" y="816"/>
              <a:ext cx="1488" cy="14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 flipH="1">
              <a:off x="624" y="1584"/>
              <a:ext cx="48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1104" y="1584"/>
              <a:ext cx="768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Text Box 15"/>
            <p:cNvSpPr txBox="1">
              <a:spLocks noChangeArrowheads="1"/>
            </p:cNvSpPr>
            <p:nvPr/>
          </p:nvSpPr>
          <p:spPr bwMode="auto">
            <a:xfrm>
              <a:off x="1152" y="2352"/>
              <a:ext cx="6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solidFill>
                    <a:schemeClr val="bg1"/>
                  </a:solidFill>
                </a:rPr>
                <a:t>120</a:t>
              </a:r>
              <a:r>
                <a:rPr lang="en-US" sz="2800" b="1" dirty="0" smtClean="0">
                  <a:solidFill>
                    <a:schemeClr val="bg1"/>
                  </a:solidFill>
                  <a:sym typeface="Symbol"/>
                </a:rPr>
                <a:t>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2240" name="Text Box 16"/>
            <p:cNvSpPr txBox="1">
              <a:spLocks noChangeArrowheads="1"/>
            </p:cNvSpPr>
            <p:nvPr/>
          </p:nvSpPr>
          <p:spPr bwMode="auto">
            <a:xfrm>
              <a:off x="1200" y="1302"/>
              <a:ext cx="5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7 cm</a:t>
              </a:r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432" y="211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1920" y="15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52243" name="AutoShape 19"/>
            <p:cNvSpPr>
              <a:spLocks noChangeArrowheads="1"/>
            </p:cNvSpPr>
            <p:nvPr/>
          </p:nvSpPr>
          <p:spPr bwMode="auto">
            <a:xfrm rot="-1285746">
              <a:off x="531" y="1576"/>
              <a:ext cx="1283" cy="351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 rot="-1307738">
              <a:off x="719" y="1679"/>
              <a:ext cx="1111" cy="521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auto">
            <a:xfrm>
              <a:off x="672" y="2064"/>
              <a:ext cx="192" cy="14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96"/>
                </a:cxn>
                <a:cxn ang="0">
                  <a:pos x="96" y="144"/>
                </a:cxn>
                <a:cxn ang="0">
                  <a:pos x="192" y="144"/>
                </a:cxn>
                <a:cxn ang="0">
                  <a:pos x="192" y="0"/>
                </a:cxn>
                <a:cxn ang="0">
                  <a:pos x="96" y="0"/>
                </a:cxn>
                <a:cxn ang="0">
                  <a:pos x="0" y="48"/>
                </a:cxn>
              </a:cxnLst>
              <a:rect l="0" t="0" r="r" b="b"/>
              <a:pathLst>
                <a:path w="192" h="144">
                  <a:moveTo>
                    <a:pt x="0" y="48"/>
                  </a:moveTo>
                  <a:lnTo>
                    <a:pt x="0" y="96"/>
                  </a:lnTo>
                  <a:lnTo>
                    <a:pt x="96" y="144"/>
                  </a:lnTo>
                  <a:lnTo>
                    <a:pt x="192" y="144"/>
                  </a:lnTo>
                  <a:lnTo>
                    <a:pt x="192" y="0"/>
                  </a:lnTo>
                  <a:lnTo>
                    <a:pt x="96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Freeform 22"/>
            <p:cNvSpPr>
              <a:spLocks/>
            </p:cNvSpPr>
            <p:nvPr/>
          </p:nvSpPr>
          <p:spPr bwMode="auto">
            <a:xfrm>
              <a:off x="793" y="1647"/>
              <a:ext cx="1056" cy="650"/>
            </a:xfrm>
            <a:custGeom>
              <a:avLst/>
              <a:gdLst/>
              <a:ahLst/>
              <a:cxnLst>
                <a:cxn ang="0">
                  <a:pos x="797" y="0"/>
                </a:cxn>
                <a:cxn ang="0">
                  <a:pos x="1040" y="40"/>
                </a:cxn>
                <a:cxn ang="0">
                  <a:pos x="1008" y="170"/>
                </a:cxn>
                <a:cxn ang="0">
                  <a:pos x="967" y="259"/>
                </a:cxn>
                <a:cxn ang="0">
                  <a:pos x="870" y="381"/>
                </a:cxn>
                <a:cxn ang="0">
                  <a:pos x="781" y="479"/>
                </a:cxn>
                <a:cxn ang="0">
                  <a:pos x="651" y="568"/>
                </a:cxn>
                <a:cxn ang="0">
                  <a:pos x="602" y="584"/>
                </a:cxn>
                <a:cxn ang="0">
                  <a:pos x="513" y="641"/>
                </a:cxn>
                <a:cxn ang="0">
                  <a:pos x="83" y="608"/>
                </a:cxn>
                <a:cxn ang="0">
                  <a:pos x="34" y="584"/>
                </a:cxn>
                <a:cxn ang="0">
                  <a:pos x="2" y="543"/>
                </a:cxn>
                <a:cxn ang="0">
                  <a:pos x="43" y="454"/>
                </a:cxn>
                <a:cxn ang="0">
                  <a:pos x="83" y="422"/>
                </a:cxn>
                <a:cxn ang="0">
                  <a:pos x="108" y="397"/>
                </a:cxn>
                <a:cxn ang="0">
                  <a:pos x="205" y="349"/>
                </a:cxn>
                <a:cxn ang="0">
                  <a:pos x="302" y="316"/>
                </a:cxn>
                <a:cxn ang="0">
                  <a:pos x="335" y="308"/>
                </a:cxn>
                <a:cxn ang="0">
                  <a:pos x="448" y="227"/>
                </a:cxn>
                <a:cxn ang="0">
                  <a:pos x="537" y="186"/>
                </a:cxn>
                <a:cxn ang="0">
                  <a:pos x="635" y="154"/>
                </a:cxn>
                <a:cxn ang="0">
                  <a:pos x="667" y="138"/>
                </a:cxn>
                <a:cxn ang="0">
                  <a:pos x="732" y="122"/>
                </a:cxn>
                <a:cxn ang="0">
                  <a:pos x="797" y="0"/>
                </a:cxn>
              </a:cxnLst>
              <a:rect l="0" t="0" r="r" b="b"/>
              <a:pathLst>
                <a:path w="1056" h="650">
                  <a:moveTo>
                    <a:pt x="797" y="0"/>
                  </a:moveTo>
                  <a:cubicBezTo>
                    <a:pt x="854" y="57"/>
                    <a:pt x="974" y="37"/>
                    <a:pt x="1040" y="40"/>
                  </a:cubicBezTo>
                  <a:cubicBezTo>
                    <a:pt x="1056" y="84"/>
                    <a:pt x="1033" y="132"/>
                    <a:pt x="1008" y="170"/>
                  </a:cubicBezTo>
                  <a:cubicBezTo>
                    <a:pt x="996" y="208"/>
                    <a:pt x="994" y="233"/>
                    <a:pt x="967" y="259"/>
                  </a:cubicBezTo>
                  <a:cubicBezTo>
                    <a:pt x="950" y="313"/>
                    <a:pt x="916" y="351"/>
                    <a:pt x="870" y="381"/>
                  </a:cubicBezTo>
                  <a:cubicBezTo>
                    <a:pt x="859" y="415"/>
                    <a:pt x="816" y="466"/>
                    <a:pt x="781" y="479"/>
                  </a:cubicBezTo>
                  <a:cubicBezTo>
                    <a:pt x="748" y="529"/>
                    <a:pt x="706" y="550"/>
                    <a:pt x="651" y="568"/>
                  </a:cubicBezTo>
                  <a:cubicBezTo>
                    <a:pt x="635" y="573"/>
                    <a:pt x="602" y="584"/>
                    <a:pt x="602" y="584"/>
                  </a:cubicBezTo>
                  <a:cubicBezTo>
                    <a:pt x="575" y="602"/>
                    <a:pt x="544" y="631"/>
                    <a:pt x="513" y="641"/>
                  </a:cubicBezTo>
                  <a:cubicBezTo>
                    <a:pt x="200" y="634"/>
                    <a:pt x="255" y="650"/>
                    <a:pt x="83" y="608"/>
                  </a:cubicBezTo>
                  <a:cubicBezTo>
                    <a:pt x="68" y="598"/>
                    <a:pt x="48" y="595"/>
                    <a:pt x="34" y="584"/>
                  </a:cubicBezTo>
                  <a:cubicBezTo>
                    <a:pt x="20" y="573"/>
                    <a:pt x="14" y="556"/>
                    <a:pt x="2" y="543"/>
                  </a:cubicBezTo>
                  <a:cubicBezTo>
                    <a:pt x="8" y="498"/>
                    <a:pt x="0" y="468"/>
                    <a:pt x="43" y="454"/>
                  </a:cubicBezTo>
                  <a:cubicBezTo>
                    <a:pt x="59" y="407"/>
                    <a:pt x="37" y="448"/>
                    <a:pt x="83" y="422"/>
                  </a:cubicBezTo>
                  <a:cubicBezTo>
                    <a:pt x="93" y="416"/>
                    <a:pt x="98" y="404"/>
                    <a:pt x="108" y="397"/>
                  </a:cubicBezTo>
                  <a:cubicBezTo>
                    <a:pt x="137" y="376"/>
                    <a:pt x="170" y="357"/>
                    <a:pt x="205" y="349"/>
                  </a:cubicBezTo>
                  <a:cubicBezTo>
                    <a:pt x="257" y="322"/>
                    <a:pt x="226" y="335"/>
                    <a:pt x="302" y="316"/>
                  </a:cubicBezTo>
                  <a:cubicBezTo>
                    <a:pt x="313" y="313"/>
                    <a:pt x="335" y="308"/>
                    <a:pt x="335" y="308"/>
                  </a:cubicBezTo>
                  <a:cubicBezTo>
                    <a:pt x="379" y="286"/>
                    <a:pt x="407" y="251"/>
                    <a:pt x="448" y="227"/>
                  </a:cubicBezTo>
                  <a:cubicBezTo>
                    <a:pt x="490" y="203"/>
                    <a:pt x="501" y="199"/>
                    <a:pt x="537" y="186"/>
                  </a:cubicBezTo>
                  <a:cubicBezTo>
                    <a:pt x="562" y="162"/>
                    <a:pt x="635" y="154"/>
                    <a:pt x="635" y="154"/>
                  </a:cubicBezTo>
                  <a:cubicBezTo>
                    <a:pt x="646" y="149"/>
                    <a:pt x="656" y="142"/>
                    <a:pt x="667" y="138"/>
                  </a:cubicBezTo>
                  <a:cubicBezTo>
                    <a:pt x="688" y="131"/>
                    <a:pt x="732" y="122"/>
                    <a:pt x="732" y="122"/>
                  </a:cubicBezTo>
                  <a:cubicBezTo>
                    <a:pt x="772" y="95"/>
                    <a:pt x="797" y="48"/>
                    <a:pt x="797" y="0"/>
                  </a:cubicBez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057427"/>
              </p:ext>
            </p:extLst>
          </p:nvPr>
        </p:nvGraphicFramePr>
        <p:xfrm>
          <a:off x="3776662" y="5385516"/>
          <a:ext cx="2928938" cy="1320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2" name="Equation" r:id="rId3" imgW="901440" imgH="406080" progId="Equation.DSMT4">
                  <p:embed/>
                </p:oleObj>
              </mc:Choice>
              <mc:Fallback>
                <p:oleObj name="Equation" r:id="rId3" imgW="9014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6662" y="5385516"/>
                        <a:ext cx="2928938" cy="13200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9933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Pie 19"/>
          <p:cNvSpPr/>
          <p:nvPr/>
        </p:nvSpPr>
        <p:spPr>
          <a:xfrm>
            <a:off x="396240" y="1262539"/>
            <a:ext cx="2324100" cy="2414430"/>
          </a:xfrm>
          <a:prstGeom prst="pie">
            <a:avLst>
              <a:gd name="adj1" fmla="val 450998"/>
              <a:gd name="adj2" fmla="val 7808815"/>
            </a:avLst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9468" y="2080736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00"/>
                </a:solidFill>
                <a:sym typeface="Symbol"/>
              </a:rPr>
              <a:t></a:t>
            </a:r>
            <a:endParaRPr lang="en-US" sz="4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86200"/>
          </a:xfrm>
        </p:spPr>
        <p:txBody>
          <a:bodyPr/>
          <a:lstStyle/>
          <a:p>
            <a:r>
              <a:rPr lang="en-US" sz="1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Working Backwards</a:t>
            </a:r>
            <a:endParaRPr lang="en-US" sz="1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206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12954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</a:t>
            </a:r>
            <a:r>
              <a:rPr lang="en-US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Find the radius of the circle if the area of the circle is 225</a:t>
            </a:r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Symbol"/>
              </a:rPr>
              <a:t> cm</a:t>
            </a:r>
            <a:r>
              <a:rPr lang="en-US" sz="4000" b="1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4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590800" y="2362200"/>
          <a:ext cx="31226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8" name="Equation" r:id="rId3" imgW="723586" imgH="203112" progId="Equation.DSMT4">
                  <p:embed/>
                </p:oleObj>
              </mc:Choice>
              <mc:Fallback>
                <p:oleObj name="Equation" r:id="rId3" imgW="72358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62200"/>
                        <a:ext cx="31226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2133600" y="1066800"/>
          <a:ext cx="3505200" cy="1209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9" name="Equation" r:id="rId5" imgW="698500" imgH="241300" progId="Equation.DSMT4">
                  <p:embed/>
                </p:oleObj>
              </mc:Choice>
              <mc:Fallback>
                <p:oleObj name="Equation" r:id="rId5" imgW="698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66800"/>
                        <a:ext cx="3505200" cy="1209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3048000" y="3733800"/>
          <a:ext cx="235585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0" name="Equation" r:id="rId7" imgW="545626" imgH="203024" progId="Equation.DSMT4">
                  <p:embed/>
                </p:oleObj>
              </mc:Choice>
              <mc:Fallback>
                <p:oleObj name="Equation" r:id="rId7" imgW="54562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733800"/>
                        <a:ext cx="235585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3" name="Object 11"/>
          <p:cNvGraphicFramePr>
            <a:graphicFrameLocks noChangeAspect="1"/>
          </p:cNvGraphicFramePr>
          <p:nvPr/>
        </p:nvGraphicFramePr>
        <p:xfrm>
          <a:off x="609600" y="5029200"/>
          <a:ext cx="468672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1" name="Equation" r:id="rId9" imgW="634449" imgH="164957" progId="Equation.DSMT4">
                  <p:embed/>
                </p:oleObj>
              </mc:Choice>
              <mc:Fallback>
                <p:oleObj name="Equation" r:id="rId9" imgW="63444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29200"/>
                        <a:ext cx="4686721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2275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54666" y="1600200"/>
            <a:ext cx="3124200" cy="3124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</a:t>
            </a:r>
            <a:r>
              <a:rPr lang="en-US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Find the radius. Round to the nearest hundredth.</a:t>
            </a:r>
            <a:endParaRPr lang="en-US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254666" y="1600200"/>
            <a:ext cx="3124200" cy="3124200"/>
          </a:xfrm>
          <a:prstGeom prst="pie">
            <a:avLst>
              <a:gd name="adj1" fmla="val 1313373"/>
              <a:gd name="adj2" fmla="val 9273189"/>
            </a:avLst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68275" y="700088"/>
          <a:ext cx="828992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4" name="Equation" r:id="rId3" imgW="3949700" imgH="355600" progId="Equation.DSMT4">
                  <p:embed/>
                </p:oleObj>
              </mc:Choice>
              <mc:Fallback>
                <p:oleObj name="Equation" r:id="rId3" imgW="39497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700088"/>
                        <a:ext cx="8289925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 rot="21504986">
            <a:off x="1296172" y="3293204"/>
            <a:ext cx="12101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Tw Cen MT" pitchFamily="34" charset="0"/>
                <a:cs typeface="Arial" pitchFamily="34" charset="0"/>
              </a:rPr>
              <a:t>100</a:t>
            </a:r>
            <a:r>
              <a:rPr lang="en-US" sz="3400" baseline="30000" dirty="0" smtClean="0">
                <a:solidFill>
                  <a:srgbClr val="000000"/>
                </a:solidFill>
                <a:latin typeface="Tw Cen MT" pitchFamily="34" charset="0"/>
                <a:cs typeface="Arial"/>
              </a:rPr>
              <a:t>◦</a:t>
            </a:r>
            <a:endParaRPr lang="en-US" sz="3400" baseline="30000" dirty="0">
              <a:solidFill>
                <a:srgbClr val="000000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2743200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00"/>
                </a:solidFill>
                <a:sym typeface="Symbol"/>
              </a:rPr>
              <a:t></a:t>
            </a:r>
            <a:endParaRPr lang="en-US" sz="4200" dirty="0">
              <a:solidFill>
                <a:srgbClr val="000000"/>
              </a:solidFill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3187112" y="1524000"/>
          <a:ext cx="553937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5" name="Equation" r:id="rId5" imgW="2273300" imgH="406400" progId="Equation.DSMT4">
                  <p:embed/>
                </p:oleObj>
              </mc:Choice>
              <mc:Fallback>
                <p:oleObj name="Equation" r:id="rId5" imgW="22733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112" y="1524000"/>
                        <a:ext cx="553937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886200" y="2743200"/>
          <a:ext cx="3910618" cy="137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6" name="Equation" r:id="rId7" imgW="1155199" imgH="406224" progId="Equation.DSMT4">
                  <p:embed/>
                </p:oleObj>
              </mc:Choice>
              <mc:Fallback>
                <p:oleObj name="Equation" r:id="rId7" imgW="1155199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43200"/>
                        <a:ext cx="3910618" cy="137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3733800" y="4191000"/>
          <a:ext cx="359876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7" name="Equation" r:id="rId9" imgW="1066337" imgH="203112" progId="Equation.DSMT4">
                  <p:embed/>
                </p:oleObj>
              </mc:Choice>
              <mc:Fallback>
                <p:oleObj name="Equation" r:id="rId9" imgW="106633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91000"/>
                        <a:ext cx="3598769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4267200" y="5638800"/>
          <a:ext cx="448407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8" name="Equation" r:id="rId11" imgW="647419" imgH="165028" progId="Equation.DSMT4">
                  <p:embed/>
                </p:oleObj>
              </mc:Choice>
              <mc:Fallback>
                <p:oleObj name="Equation" r:id="rId11" imgW="647419" imgH="1650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638800"/>
                        <a:ext cx="4484071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4419600" y="4953000"/>
          <a:ext cx="3856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9" name="Equation" r:id="rId13" imgW="1143000" imgH="203200" progId="Equation.DSMT4">
                  <p:embed/>
                </p:oleObj>
              </mc:Choice>
              <mc:Fallback>
                <p:oleObj name="Equation" r:id="rId13" imgW="11430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953000"/>
                        <a:ext cx="38560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79180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28601" y="1371600"/>
            <a:ext cx="3124200" cy="3124200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9  Find the radius. Round to the nearest hundredth.</a:t>
            </a:r>
            <a:endParaRPr lang="en-US" sz="3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228601" y="1371600"/>
            <a:ext cx="3124200" cy="3124200"/>
          </a:xfrm>
          <a:prstGeom prst="pie">
            <a:avLst>
              <a:gd name="adj1" fmla="val 15378219"/>
              <a:gd name="adj2" fmla="val 10854562"/>
            </a:avLst>
          </a:prstGeom>
          <a:solidFill>
            <a:schemeClr val="bg1"/>
          </a:solidFill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3505200" y="457200"/>
          <a:ext cx="5334000" cy="510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" name="Equation" r:id="rId3" imgW="3721100" imgH="355600" progId="Equation.DSMT4">
                  <p:embed/>
                </p:oleObj>
              </mc:Choice>
              <mc:Fallback>
                <p:oleObj name="Equation" r:id="rId3" imgW="37211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7200"/>
                        <a:ext cx="5334000" cy="510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 rot="21504986">
            <a:off x="82392" y="1475957"/>
            <a:ext cx="984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Arial" pitchFamily="34" charset="0"/>
              </a:rPr>
              <a:t>80</a:t>
            </a:r>
            <a:r>
              <a:rPr lang="en-US" sz="3200" baseline="30000" dirty="0" smtClean="0">
                <a:solidFill>
                  <a:srgbClr val="000000"/>
                </a:solidFill>
                <a:latin typeface="Tw Cen MT" pitchFamily="34" charset="0"/>
                <a:cs typeface="Arial"/>
              </a:rPr>
              <a:t>◦</a:t>
            </a:r>
            <a:endParaRPr lang="en-US" sz="3200" baseline="30000" dirty="0">
              <a:solidFill>
                <a:srgbClr val="000000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1" y="2514600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00"/>
                </a:solidFill>
                <a:sym typeface="Symbol"/>
              </a:rPr>
              <a:t></a:t>
            </a:r>
            <a:endParaRPr lang="en-US" sz="4200" dirty="0">
              <a:solidFill>
                <a:srgbClr val="000000"/>
              </a:solidFill>
            </a:endParaRP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3276600" y="1066800"/>
          <a:ext cx="5449888" cy="9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9" name="Equation" r:id="rId5" imgW="2273300" imgH="406400" progId="Equation.DSMT4">
                  <p:embed/>
                </p:oleObj>
              </mc:Choice>
              <mc:Fallback>
                <p:oleObj name="Equation" r:id="rId5" imgW="22733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066800"/>
                        <a:ext cx="5449888" cy="9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4195763" y="2133600"/>
          <a:ext cx="327183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0" name="Equation" r:id="rId7" imgW="1053643" imgH="406224" progId="Equation.DSMT4">
                  <p:embed/>
                </p:oleObj>
              </mc:Choice>
              <mc:Fallback>
                <p:oleObj name="Equation" r:id="rId7" imgW="1053643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2133600"/>
                        <a:ext cx="327183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481513" y="3538537"/>
          <a:ext cx="26812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1" name="Equation" r:id="rId9" imgW="863225" imgH="406224" progId="Equation.DSMT4">
                  <p:embed/>
                </p:oleObj>
              </mc:Choice>
              <mc:Fallback>
                <p:oleObj name="Equation" r:id="rId9" imgW="863225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3" y="3538537"/>
                        <a:ext cx="268128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4648200" y="4953000"/>
          <a:ext cx="14589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2" name="Equation" r:id="rId11" imgW="469696" imgH="203112" progId="Equation.DSMT4">
                  <p:embed/>
                </p:oleObj>
              </mc:Choice>
              <mc:Fallback>
                <p:oleObj name="Equation" r:id="rId11" imgW="46969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953000"/>
                        <a:ext cx="145891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725640"/>
              </p:ext>
            </p:extLst>
          </p:nvPr>
        </p:nvGraphicFramePr>
        <p:xfrm>
          <a:off x="3741738" y="5562600"/>
          <a:ext cx="45608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3" name="Equation" r:id="rId13" imgW="660240" imgH="164880" progId="Equation.DSMT4">
                  <p:embed/>
                </p:oleObj>
              </mc:Choice>
              <mc:Fallback>
                <p:oleObj name="Equation" r:id="rId13" imgW="660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38" y="5562600"/>
                        <a:ext cx="45608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04000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470025"/>
          </a:xfrm>
        </p:spPr>
        <p:txBody>
          <a:bodyPr/>
          <a:lstStyle/>
          <a:p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3975"/>
            <a:ext cx="6400800" cy="2816226"/>
          </a:xfrm>
          <a:solidFill>
            <a:schemeClr val="bg1"/>
          </a:solidFill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Worksheet</a:t>
            </a:r>
          </a:p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8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457200" y="152400"/>
            <a:ext cx="8077200" cy="5943600"/>
          </a:xfrm>
          <a:prstGeom prst="rect">
            <a:avLst/>
          </a:prstGeom>
        </p:spPr>
        <p:txBody>
          <a:bodyPr wrap="none" fromWordArt="1">
            <a:prstTxWarp prst="textButtonPour">
              <a:avLst>
                <a:gd name="adj1" fmla="val 12014273"/>
                <a:gd name="adj2" fmla="val 60583"/>
              </a:avLst>
            </a:prstTxWarp>
          </a:bodyPr>
          <a:lstStyle/>
          <a:p>
            <a:pPr algn="ctr"/>
            <a:r>
              <a:rPr lang="en-US" sz="3600" kern="10" dirty="0">
                <a:ln w="508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Area of</a:t>
            </a:r>
          </a:p>
          <a:p>
            <a:pPr algn="ctr"/>
            <a:r>
              <a:rPr lang="en-US" sz="3600" kern="10" dirty="0">
                <a:ln w="508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Circles</a:t>
            </a:r>
          </a:p>
          <a:p>
            <a:pPr algn="ctr"/>
            <a:r>
              <a:rPr lang="en-US" sz="3600" kern="10" dirty="0">
                <a:ln w="508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&amp; Sectors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  <a:solidFill>
            <a:schemeClr val="bg1"/>
          </a:solidFill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 Types of Answers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505200" cy="46482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Rounded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Type the Pi button on your calculator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Toggle your answer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Do NOT write Pi in your answer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</a:rPr>
              <a:t>Exact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Pi will be in your answer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001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>
                <a:solidFill>
                  <a:schemeClr val="bg1"/>
                </a:solidFill>
                <a:latin typeface="Berlin Sans FB Demi" pitchFamily="34" charset="0"/>
              </a:rPr>
              <a:t>Area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990600"/>
          </a:xfrm>
          <a:solidFill>
            <a:schemeClr val="bg1"/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r>
              <a:rPr lang="en-US" sz="4000">
                <a:solidFill>
                  <a:srgbClr val="333399"/>
                </a:solidFill>
                <a:latin typeface="Berlin Sans FB Demi" pitchFamily="34" charset="0"/>
              </a:rPr>
              <a:t>The amount of space occupied.</a:t>
            </a: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533400" y="2286000"/>
            <a:ext cx="2895600" cy="2895600"/>
            <a:chOff x="2112" y="1473"/>
            <a:chExt cx="1824" cy="1824"/>
          </a:xfrm>
        </p:grpSpPr>
        <p:sp>
          <p:nvSpPr>
            <p:cNvPr id="45062" name="Oval 6"/>
            <p:cNvSpPr>
              <a:spLocks noChangeArrowheads="1"/>
            </p:cNvSpPr>
            <p:nvPr/>
          </p:nvSpPr>
          <p:spPr bwMode="auto">
            <a:xfrm>
              <a:off x="2112" y="1473"/>
              <a:ext cx="1824" cy="1824"/>
            </a:xfrm>
            <a:prstGeom prst="ellips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3360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V="1">
              <a:off x="3024" y="2352"/>
              <a:ext cx="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V="1">
              <a:off x="3024" y="2064"/>
              <a:ext cx="864" cy="28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962400" y="2362200"/>
            <a:ext cx="464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</a:rPr>
              <a:t>A= </a:t>
            </a:r>
            <a:r>
              <a:rPr lang="en-US" sz="9600" b="1" dirty="0">
                <a:solidFill>
                  <a:schemeClr val="bg1"/>
                </a:solidFill>
                <a:latin typeface="Symbol" pitchFamily="18" charset="2"/>
              </a:rPr>
              <a:t>p</a:t>
            </a:r>
            <a:r>
              <a:rPr lang="en-US" sz="9600" b="1" dirty="0">
                <a:solidFill>
                  <a:schemeClr val="bg1"/>
                </a:solidFill>
                <a:latin typeface="Times New Roman (PCL6)" pitchFamily="18" charset="0"/>
              </a:rPr>
              <a:t>r</a:t>
            </a:r>
            <a:r>
              <a:rPr lang="en-US" sz="9600" b="1" baseline="30000" dirty="0">
                <a:solidFill>
                  <a:schemeClr val="bg1"/>
                </a:solidFill>
                <a:latin typeface="Times New Roman (PCL6)" pitchFamily="18" charset="0"/>
              </a:rPr>
              <a:t>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Find the </a:t>
            </a:r>
            <a:r>
              <a:rPr lang="en-US" sz="5400" b="1" dirty="0" smtClean="0">
                <a:solidFill>
                  <a:schemeClr val="bg1"/>
                </a:solidFill>
                <a:latin typeface="+mn-lt"/>
              </a:rPr>
              <a:t>EXACT area.</a:t>
            </a:r>
            <a:endParaRPr lang="en-US" sz="54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004338"/>
              </p:ext>
            </p:extLst>
          </p:nvPr>
        </p:nvGraphicFramePr>
        <p:xfrm>
          <a:off x="5105400" y="1979195"/>
          <a:ext cx="3429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79195"/>
                        <a:ext cx="3429000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28600" y="1676400"/>
            <a:ext cx="5867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r = 29 feet</a:t>
            </a:r>
          </a:p>
          <a:p>
            <a:pPr marL="742950" indent="-742950" algn="l">
              <a:buAutoNum type="arabicPeriod"/>
            </a:pPr>
            <a:endParaRPr lang="en-US" sz="4800" b="1" dirty="0" smtClean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endParaRPr lang="en-US" sz="4800" b="1" dirty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d = 44 miles</a:t>
            </a:r>
            <a:endParaRPr lang="en-US" sz="48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58205"/>
              </p:ext>
            </p:extLst>
          </p:nvPr>
        </p:nvGraphicFramePr>
        <p:xfrm>
          <a:off x="4800600" y="4668253"/>
          <a:ext cx="4038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3" name="Equation" r:id="rId5" imgW="672840" imgH="203040" progId="Equation.DSMT4">
                  <p:embed/>
                </p:oleObj>
              </mc:Choice>
              <mc:Fallback>
                <p:oleObj name="Equation" r:id="rId5" imgW="67284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668253"/>
                        <a:ext cx="4038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12252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Ex 3 &amp; 4.  Find 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the area</a:t>
            </a:r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.  Round to the nearest tenths.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304800" y="15240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17526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828800" y="29718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 rot="2282532">
            <a:off x="1760538" y="2420938"/>
            <a:ext cx="1600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7.6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yd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5715000" y="15240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71628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5867400" y="23622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91" name="WordArt 11"/>
          <p:cNvSpPr>
            <a:spLocks noChangeArrowheads="1" noChangeShapeType="1" noTextEdit="1"/>
          </p:cNvSpPr>
          <p:nvPr/>
        </p:nvSpPr>
        <p:spPr bwMode="auto">
          <a:xfrm rot="20151859">
            <a:off x="6019800" y="2133600"/>
            <a:ext cx="190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53 cm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541457"/>
              </p:ext>
            </p:extLst>
          </p:nvPr>
        </p:nvGraphicFramePr>
        <p:xfrm>
          <a:off x="456379" y="5562600"/>
          <a:ext cx="2971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1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79" y="5562600"/>
                        <a:ext cx="2971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523569"/>
              </p:ext>
            </p:extLst>
          </p:nvPr>
        </p:nvGraphicFramePr>
        <p:xfrm>
          <a:off x="5318919" y="5638800"/>
          <a:ext cx="368776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2" name="Equation" r:id="rId5" imgW="850680" imgH="203040" progId="Equation.DSMT4">
                  <p:embed/>
                </p:oleObj>
              </mc:Choice>
              <mc:Fallback>
                <p:oleObj name="Equation" r:id="rId5" imgW="8506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919" y="5638800"/>
                        <a:ext cx="3687762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9906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>
                <a:solidFill>
                  <a:schemeClr val="bg1"/>
                </a:solidFill>
                <a:latin typeface="Berlin Sans FB Demi" pitchFamily="34" charset="0"/>
              </a:rPr>
              <a:t>Sector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1143000"/>
          </a:xfrm>
          <a:solidFill>
            <a:schemeClr val="bg1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99"/>
                </a:solidFill>
                <a:latin typeface="Berlin Sans FB" pitchFamily="34" charset="0"/>
              </a:rPr>
              <a:t>the region bounded by two radii of the circle and their intercepted arc.</a:t>
            </a:r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2971800" y="2514600"/>
            <a:ext cx="2895600" cy="2895600"/>
            <a:chOff x="1872" y="1584"/>
            <a:chExt cx="1824" cy="1824"/>
          </a:xfrm>
        </p:grpSpPr>
        <p:sp>
          <p:nvSpPr>
            <p:cNvPr id="49158" name="Oval 6"/>
            <p:cNvSpPr>
              <a:spLocks noChangeArrowheads="1"/>
            </p:cNvSpPr>
            <p:nvPr/>
          </p:nvSpPr>
          <p:spPr bwMode="auto">
            <a:xfrm>
              <a:off x="1872" y="1584"/>
              <a:ext cx="1824" cy="1824"/>
            </a:xfrm>
            <a:prstGeom prst="ellips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2784" y="2463"/>
              <a:ext cx="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2784" y="2463"/>
              <a:ext cx="864" cy="369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 flipV="1">
              <a:off x="2784" y="1584"/>
              <a:ext cx="192" cy="86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 rot="-6491615">
              <a:off x="2536" y="2017"/>
              <a:ext cx="1152" cy="672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 rot="12322591">
              <a:off x="2782" y="1634"/>
              <a:ext cx="432" cy="861"/>
            </a:xfrm>
            <a:prstGeom prst="triangle">
              <a:avLst>
                <a:gd name="adj" fmla="val 55199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auto">
            <a:xfrm>
              <a:off x="3264" y="1728"/>
              <a:ext cx="384" cy="1104"/>
            </a:xfrm>
            <a:custGeom>
              <a:avLst/>
              <a:gdLst/>
              <a:ahLst/>
              <a:cxnLst>
                <a:cxn ang="0">
                  <a:pos x="48" y="48"/>
                </a:cxn>
                <a:cxn ang="0">
                  <a:pos x="240" y="192"/>
                </a:cxn>
                <a:cxn ang="0">
                  <a:pos x="384" y="624"/>
                </a:cxn>
                <a:cxn ang="0">
                  <a:pos x="384" y="1056"/>
                </a:cxn>
                <a:cxn ang="0">
                  <a:pos x="336" y="1104"/>
                </a:cxn>
                <a:cxn ang="0">
                  <a:pos x="0" y="0"/>
                </a:cxn>
                <a:cxn ang="0">
                  <a:pos x="48" y="48"/>
                </a:cxn>
              </a:cxnLst>
              <a:rect l="0" t="0" r="r" b="b"/>
              <a:pathLst>
                <a:path w="384" h="1104">
                  <a:moveTo>
                    <a:pt x="48" y="48"/>
                  </a:moveTo>
                  <a:lnTo>
                    <a:pt x="240" y="192"/>
                  </a:lnTo>
                  <a:lnTo>
                    <a:pt x="384" y="624"/>
                  </a:lnTo>
                  <a:lnTo>
                    <a:pt x="384" y="1056"/>
                  </a:lnTo>
                  <a:lnTo>
                    <a:pt x="336" y="1104"/>
                  </a:lnTo>
                  <a:lnTo>
                    <a:pt x="0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auto">
            <a:xfrm>
              <a:off x="3504" y="1968"/>
              <a:ext cx="19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768"/>
                </a:cxn>
                <a:cxn ang="0">
                  <a:pos x="192" y="624"/>
                </a:cxn>
                <a:cxn ang="0">
                  <a:pos x="192" y="528"/>
                </a:cxn>
                <a:cxn ang="0">
                  <a:pos x="192" y="432"/>
                </a:cxn>
                <a:cxn ang="0">
                  <a:pos x="192" y="336"/>
                </a:cxn>
                <a:cxn ang="0">
                  <a:pos x="144" y="240"/>
                </a:cxn>
                <a:cxn ang="0">
                  <a:pos x="96" y="144"/>
                </a:cxn>
                <a:cxn ang="0">
                  <a:pos x="48" y="48"/>
                </a:cxn>
                <a:cxn ang="0">
                  <a:pos x="0" y="0"/>
                </a:cxn>
              </a:cxnLst>
              <a:rect l="0" t="0" r="r" b="b"/>
              <a:pathLst>
                <a:path w="192" h="768">
                  <a:moveTo>
                    <a:pt x="0" y="0"/>
                  </a:moveTo>
                  <a:lnTo>
                    <a:pt x="144" y="768"/>
                  </a:lnTo>
                  <a:lnTo>
                    <a:pt x="192" y="624"/>
                  </a:lnTo>
                  <a:lnTo>
                    <a:pt x="192" y="528"/>
                  </a:lnTo>
                  <a:lnTo>
                    <a:pt x="192" y="432"/>
                  </a:lnTo>
                  <a:lnTo>
                    <a:pt x="192" y="336"/>
                  </a:lnTo>
                  <a:lnTo>
                    <a:pt x="144" y="240"/>
                  </a:lnTo>
                  <a:lnTo>
                    <a:pt x="96" y="144"/>
                  </a:ln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SMARTInkAnnotation20"/>
          <p:cNvSpPr/>
          <p:nvPr/>
        </p:nvSpPr>
        <p:spPr>
          <a:xfrm>
            <a:off x="4354833" y="3840492"/>
            <a:ext cx="91437" cy="114246"/>
          </a:xfrm>
          <a:custGeom>
            <a:avLst/>
            <a:gdLst/>
            <a:ahLst/>
            <a:cxnLst/>
            <a:rect l="0" t="0" r="0" b="0"/>
            <a:pathLst>
              <a:path w="91437" h="114246">
                <a:moveTo>
                  <a:pt x="80006" y="45708"/>
                </a:moveTo>
                <a:lnTo>
                  <a:pt x="80006" y="28251"/>
                </a:lnTo>
                <a:lnTo>
                  <a:pt x="78737" y="26450"/>
                </a:lnTo>
                <a:lnTo>
                  <a:pt x="76619" y="25249"/>
                </a:lnTo>
                <a:lnTo>
                  <a:pt x="70165" y="23322"/>
                </a:lnTo>
                <a:lnTo>
                  <a:pt x="68366" y="21894"/>
                </a:lnTo>
                <a:lnTo>
                  <a:pt x="65896" y="19671"/>
                </a:lnTo>
                <a:lnTo>
                  <a:pt x="57658" y="11901"/>
                </a:lnTo>
                <a:lnTo>
                  <a:pt x="56217" y="11739"/>
                </a:lnTo>
                <a:lnTo>
                  <a:pt x="53987" y="11632"/>
                </a:lnTo>
                <a:lnTo>
                  <a:pt x="45860" y="11421"/>
                </a:lnTo>
                <a:lnTo>
                  <a:pt x="39691" y="11419"/>
                </a:lnTo>
                <a:lnTo>
                  <a:pt x="37890" y="12688"/>
                </a:lnTo>
                <a:lnTo>
                  <a:pt x="36688" y="14804"/>
                </a:lnTo>
                <a:lnTo>
                  <a:pt x="35888" y="17486"/>
                </a:lnTo>
                <a:lnTo>
                  <a:pt x="34084" y="20543"/>
                </a:lnTo>
                <a:lnTo>
                  <a:pt x="31612" y="23851"/>
                </a:lnTo>
                <a:lnTo>
                  <a:pt x="28693" y="27326"/>
                </a:lnTo>
                <a:lnTo>
                  <a:pt x="26748" y="30913"/>
                </a:lnTo>
                <a:lnTo>
                  <a:pt x="25451" y="34575"/>
                </a:lnTo>
                <a:lnTo>
                  <a:pt x="23369" y="43508"/>
                </a:lnTo>
                <a:lnTo>
                  <a:pt x="23198" y="45511"/>
                </a:lnTo>
                <a:lnTo>
                  <a:pt x="23085" y="48117"/>
                </a:lnTo>
                <a:lnTo>
                  <a:pt x="22957" y="54398"/>
                </a:lnTo>
                <a:lnTo>
                  <a:pt x="22861" y="74008"/>
                </a:lnTo>
                <a:lnTo>
                  <a:pt x="24129" y="76004"/>
                </a:lnTo>
                <a:lnTo>
                  <a:pt x="26244" y="77336"/>
                </a:lnTo>
                <a:lnTo>
                  <a:pt x="32698" y="79471"/>
                </a:lnTo>
                <a:lnTo>
                  <a:pt x="34497" y="79647"/>
                </a:lnTo>
                <a:lnTo>
                  <a:pt x="36967" y="79764"/>
                </a:lnTo>
                <a:lnTo>
                  <a:pt x="43988" y="79952"/>
                </a:lnTo>
                <a:lnTo>
                  <a:pt x="66472" y="79996"/>
                </a:lnTo>
                <a:lnTo>
                  <a:pt x="68443" y="78727"/>
                </a:lnTo>
                <a:lnTo>
                  <a:pt x="71028" y="76611"/>
                </a:lnTo>
                <a:lnTo>
                  <a:pt x="78233" y="70156"/>
                </a:lnTo>
                <a:lnTo>
                  <a:pt x="89692" y="58866"/>
                </a:lnTo>
                <a:lnTo>
                  <a:pt x="90273" y="57020"/>
                </a:lnTo>
                <a:lnTo>
                  <a:pt x="90661" y="54519"/>
                </a:lnTo>
                <a:lnTo>
                  <a:pt x="90919" y="51582"/>
                </a:lnTo>
                <a:lnTo>
                  <a:pt x="91092" y="48353"/>
                </a:lnTo>
                <a:lnTo>
                  <a:pt x="91283" y="41380"/>
                </a:lnTo>
                <a:lnTo>
                  <a:pt x="91433" y="13662"/>
                </a:lnTo>
                <a:lnTo>
                  <a:pt x="90164" y="12913"/>
                </a:lnTo>
                <a:lnTo>
                  <a:pt x="88048" y="12415"/>
                </a:lnTo>
                <a:lnTo>
                  <a:pt x="85367" y="12082"/>
                </a:lnTo>
                <a:lnTo>
                  <a:pt x="83580" y="10591"/>
                </a:lnTo>
                <a:lnTo>
                  <a:pt x="82389" y="8326"/>
                </a:lnTo>
                <a:lnTo>
                  <a:pt x="81595" y="5547"/>
                </a:lnTo>
                <a:lnTo>
                  <a:pt x="79795" y="3694"/>
                </a:lnTo>
                <a:lnTo>
                  <a:pt x="77326" y="2459"/>
                </a:lnTo>
                <a:lnTo>
                  <a:pt x="70305" y="475"/>
                </a:lnTo>
                <a:lnTo>
                  <a:pt x="68459" y="313"/>
                </a:lnTo>
                <a:lnTo>
                  <a:pt x="65958" y="204"/>
                </a:lnTo>
                <a:lnTo>
                  <a:pt x="59792" y="84"/>
                </a:lnTo>
                <a:lnTo>
                  <a:pt x="47821" y="0"/>
                </a:lnTo>
                <a:lnTo>
                  <a:pt x="45849" y="1266"/>
                </a:lnTo>
                <a:lnTo>
                  <a:pt x="43265" y="3380"/>
                </a:lnTo>
                <a:lnTo>
                  <a:pt x="36060" y="9830"/>
                </a:lnTo>
                <a:lnTo>
                  <a:pt x="24601" y="21119"/>
                </a:lnTo>
                <a:lnTo>
                  <a:pt x="24019" y="22965"/>
                </a:lnTo>
                <a:lnTo>
                  <a:pt x="23631" y="25466"/>
                </a:lnTo>
                <a:lnTo>
                  <a:pt x="23010" y="32537"/>
                </a:lnTo>
                <a:lnTo>
                  <a:pt x="22924" y="36891"/>
                </a:lnTo>
                <a:lnTo>
                  <a:pt x="22857" y="66355"/>
                </a:lnTo>
                <a:lnTo>
                  <a:pt x="24127" y="68363"/>
                </a:lnTo>
                <a:lnTo>
                  <a:pt x="26244" y="70971"/>
                </a:lnTo>
                <a:lnTo>
                  <a:pt x="32697" y="78214"/>
                </a:lnTo>
                <a:lnTo>
                  <a:pt x="43988" y="89682"/>
                </a:lnTo>
                <a:lnTo>
                  <a:pt x="45834" y="90264"/>
                </a:lnTo>
                <a:lnTo>
                  <a:pt x="48335" y="90652"/>
                </a:lnTo>
                <a:lnTo>
                  <a:pt x="55405" y="91274"/>
                </a:lnTo>
                <a:lnTo>
                  <a:pt x="59759" y="91359"/>
                </a:lnTo>
                <a:lnTo>
                  <a:pt x="72902" y="91414"/>
                </a:lnTo>
                <a:lnTo>
                  <a:pt x="75270" y="90148"/>
                </a:lnTo>
                <a:lnTo>
                  <a:pt x="76849" y="88035"/>
                </a:lnTo>
                <a:lnTo>
                  <a:pt x="77901" y="85355"/>
                </a:lnTo>
                <a:lnTo>
                  <a:pt x="79873" y="82300"/>
                </a:lnTo>
                <a:lnTo>
                  <a:pt x="82457" y="78992"/>
                </a:lnTo>
                <a:lnTo>
                  <a:pt x="89663" y="70627"/>
                </a:lnTo>
                <a:lnTo>
                  <a:pt x="90254" y="68670"/>
                </a:lnTo>
                <a:lnTo>
                  <a:pt x="90648" y="66096"/>
                </a:lnTo>
                <a:lnTo>
                  <a:pt x="91280" y="58907"/>
                </a:lnTo>
                <a:lnTo>
                  <a:pt x="91333" y="57047"/>
                </a:lnTo>
                <a:lnTo>
                  <a:pt x="91422" y="41384"/>
                </a:lnTo>
                <a:lnTo>
                  <a:pt x="90157" y="39015"/>
                </a:lnTo>
                <a:lnTo>
                  <a:pt x="88043" y="37436"/>
                </a:lnTo>
                <a:lnTo>
                  <a:pt x="85364" y="36383"/>
                </a:lnTo>
                <a:lnTo>
                  <a:pt x="83579" y="34411"/>
                </a:lnTo>
                <a:lnTo>
                  <a:pt x="82388" y="31826"/>
                </a:lnTo>
                <a:lnTo>
                  <a:pt x="80477" y="24621"/>
                </a:lnTo>
                <a:lnTo>
                  <a:pt x="79050" y="22760"/>
                </a:lnTo>
                <a:lnTo>
                  <a:pt x="76829" y="20249"/>
                </a:lnTo>
                <a:lnTo>
                  <a:pt x="74078" y="17305"/>
                </a:lnTo>
                <a:lnTo>
                  <a:pt x="70974" y="15343"/>
                </a:lnTo>
                <a:lnTo>
                  <a:pt x="67635" y="14034"/>
                </a:lnTo>
                <a:lnTo>
                  <a:pt x="64138" y="13162"/>
                </a:lnTo>
                <a:lnTo>
                  <a:pt x="60538" y="12580"/>
                </a:lnTo>
                <a:lnTo>
                  <a:pt x="56867" y="12193"/>
                </a:lnTo>
                <a:lnTo>
                  <a:pt x="47919" y="11570"/>
                </a:lnTo>
                <a:lnTo>
                  <a:pt x="43309" y="11486"/>
                </a:lnTo>
                <a:lnTo>
                  <a:pt x="30000" y="11431"/>
                </a:lnTo>
                <a:lnTo>
                  <a:pt x="27619" y="12697"/>
                </a:lnTo>
                <a:lnTo>
                  <a:pt x="26031" y="14810"/>
                </a:lnTo>
                <a:lnTo>
                  <a:pt x="23483" y="21260"/>
                </a:lnTo>
                <a:lnTo>
                  <a:pt x="23275" y="23059"/>
                </a:lnTo>
                <a:lnTo>
                  <a:pt x="23135" y="25528"/>
                </a:lnTo>
                <a:lnTo>
                  <a:pt x="23043" y="28445"/>
                </a:lnTo>
                <a:lnTo>
                  <a:pt x="21710" y="30389"/>
                </a:lnTo>
                <a:lnTo>
                  <a:pt x="19552" y="31685"/>
                </a:lnTo>
                <a:lnTo>
                  <a:pt x="16844" y="32549"/>
                </a:lnTo>
                <a:lnTo>
                  <a:pt x="15038" y="34395"/>
                </a:lnTo>
                <a:lnTo>
                  <a:pt x="13834" y="36896"/>
                </a:lnTo>
                <a:lnTo>
                  <a:pt x="13031" y="39833"/>
                </a:lnTo>
                <a:lnTo>
                  <a:pt x="12497" y="43062"/>
                </a:lnTo>
                <a:lnTo>
                  <a:pt x="12140" y="46483"/>
                </a:lnTo>
                <a:lnTo>
                  <a:pt x="11567" y="55033"/>
                </a:lnTo>
                <a:lnTo>
                  <a:pt x="11489" y="59589"/>
                </a:lnTo>
                <a:lnTo>
                  <a:pt x="11469" y="62582"/>
                </a:lnTo>
                <a:lnTo>
                  <a:pt x="12724" y="64577"/>
                </a:lnTo>
                <a:lnTo>
                  <a:pt x="14832" y="65907"/>
                </a:lnTo>
                <a:lnTo>
                  <a:pt x="17506" y="66794"/>
                </a:lnTo>
                <a:lnTo>
                  <a:pt x="19289" y="68655"/>
                </a:lnTo>
                <a:lnTo>
                  <a:pt x="20479" y="71166"/>
                </a:lnTo>
                <a:lnTo>
                  <a:pt x="22387" y="78253"/>
                </a:lnTo>
                <a:lnTo>
                  <a:pt x="23813" y="80105"/>
                </a:lnTo>
                <a:lnTo>
                  <a:pt x="26034" y="82609"/>
                </a:lnTo>
                <a:lnTo>
                  <a:pt x="32656" y="89685"/>
                </a:lnTo>
                <a:lnTo>
                  <a:pt x="34469" y="90266"/>
                </a:lnTo>
                <a:lnTo>
                  <a:pt x="36948" y="90653"/>
                </a:lnTo>
                <a:lnTo>
                  <a:pt x="39871" y="90911"/>
                </a:lnTo>
                <a:lnTo>
                  <a:pt x="43090" y="91083"/>
                </a:lnTo>
                <a:lnTo>
                  <a:pt x="50052" y="91274"/>
                </a:lnTo>
                <a:lnTo>
                  <a:pt x="52416" y="92596"/>
                </a:lnTo>
                <a:lnTo>
                  <a:pt x="53993" y="94746"/>
                </a:lnTo>
                <a:lnTo>
                  <a:pt x="55044" y="97450"/>
                </a:lnTo>
                <a:lnTo>
                  <a:pt x="57015" y="99252"/>
                </a:lnTo>
                <a:lnTo>
                  <a:pt x="59599" y="100454"/>
                </a:lnTo>
                <a:lnTo>
                  <a:pt x="62591" y="101255"/>
                </a:lnTo>
                <a:lnTo>
                  <a:pt x="64586" y="100519"/>
                </a:lnTo>
                <a:lnTo>
                  <a:pt x="65916" y="98759"/>
                </a:lnTo>
                <a:lnTo>
                  <a:pt x="66803" y="96315"/>
                </a:lnTo>
                <a:lnTo>
                  <a:pt x="68664" y="94686"/>
                </a:lnTo>
                <a:lnTo>
                  <a:pt x="71175" y="93600"/>
                </a:lnTo>
                <a:lnTo>
                  <a:pt x="78262" y="91857"/>
                </a:lnTo>
                <a:lnTo>
                  <a:pt x="78844" y="90444"/>
                </a:lnTo>
                <a:lnTo>
                  <a:pt x="79232" y="88231"/>
                </a:lnTo>
                <a:lnTo>
                  <a:pt x="79490" y="85487"/>
                </a:lnTo>
                <a:lnTo>
                  <a:pt x="80931" y="83657"/>
                </a:lnTo>
                <a:lnTo>
                  <a:pt x="83163" y="82437"/>
                </a:lnTo>
                <a:lnTo>
                  <a:pt x="85921" y="81624"/>
                </a:lnTo>
                <a:lnTo>
                  <a:pt x="87759" y="79812"/>
                </a:lnTo>
                <a:lnTo>
                  <a:pt x="88985" y="77334"/>
                </a:lnTo>
                <a:lnTo>
                  <a:pt x="90952" y="70299"/>
                </a:lnTo>
                <a:lnTo>
                  <a:pt x="91113" y="68452"/>
                </a:lnTo>
                <a:lnTo>
                  <a:pt x="91221" y="65950"/>
                </a:lnTo>
                <a:lnTo>
                  <a:pt x="91341" y="59784"/>
                </a:lnTo>
                <a:lnTo>
                  <a:pt x="91394" y="52811"/>
                </a:lnTo>
                <a:lnTo>
                  <a:pt x="90138" y="49173"/>
                </a:lnTo>
                <a:lnTo>
                  <a:pt x="88030" y="45478"/>
                </a:lnTo>
                <a:lnTo>
                  <a:pt x="81591" y="36490"/>
                </a:lnTo>
                <a:lnTo>
                  <a:pt x="79793" y="34482"/>
                </a:lnTo>
                <a:lnTo>
                  <a:pt x="74408" y="28865"/>
                </a:lnTo>
                <a:lnTo>
                  <a:pt x="72464" y="25589"/>
                </a:lnTo>
                <a:lnTo>
                  <a:pt x="71168" y="22135"/>
                </a:lnTo>
                <a:lnTo>
                  <a:pt x="70304" y="18563"/>
                </a:lnTo>
                <a:lnTo>
                  <a:pt x="68458" y="16181"/>
                </a:lnTo>
                <a:lnTo>
                  <a:pt x="65957" y="14593"/>
                </a:lnTo>
                <a:lnTo>
                  <a:pt x="63020" y="13534"/>
                </a:lnTo>
                <a:lnTo>
                  <a:pt x="59792" y="12829"/>
                </a:lnTo>
                <a:lnTo>
                  <a:pt x="56371" y="12359"/>
                </a:lnTo>
                <a:lnTo>
                  <a:pt x="47821" y="11603"/>
                </a:lnTo>
                <a:lnTo>
                  <a:pt x="45849" y="12811"/>
                </a:lnTo>
                <a:lnTo>
                  <a:pt x="43265" y="14887"/>
                </a:lnTo>
                <a:lnTo>
                  <a:pt x="40272" y="17540"/>
                </a:lnTo>
                <a:lnTo>
                  <a:pt x="37007" y="19309"/>
                </a:lnTo>
                <a:lnTo>
                  <a:pt x="33560" y="20489"/>
                </a:lnTo>
                <a:lnTo>
                  <a:pt x="24970" y="22381"/>
                </a:lnTo>
                <a:lnTo>
                  <a:pt x="22996" y="23807"/>
                </a:lnTo>
                <a:lnTo>
                  <a:pt x="20409" y="26027"/>
                </a:lnTo>
                <a:lnTo>
                  <a:pt x="13201" y="32648"/>
                </a:lnTo>
                <a:lnTo>
                  <a:pt x="5884" y="39863"/>
                </a:lnTo>
                <a:lnTo>
                  <a:pt x="3922" y="43081"/>
                </a:lnTo>
                <a:lnTo>
                  <a:pt x="2613" y="46496"/>
                </a:lnTo>
                <a:lnTo>
                  <a:pt x="513" y="55036"/>
                </a:lnTo>
                <a:lnTo>
                  <a:pt x="341" y="57006"/>
                </a:lnTo>
                <a:lnTo>
                  <a:pt x="226" y="59590"/>
                </a:lnTo>
                <a:lnTo>
                  <a:pt x="99" y="65847"/>
                </a:lnTo>
                <a:lnTo>
                  <a:pt x="0" y="85439"/>
                </a:lnTo>
                <a:lnTo>
                  <a:pt x="1269" y="87435"/>
                </a:lnTo>
                <a:lnTo>
                  <a:pt x="3385" y="88766"/>
                </a:lnTo>
                <a:lnTo>
                  <a:pt x="6065" y="89653"/>
                </a:lnTo>
                <a:lnTo>
                  <a:pt x="7853" y="91515"/>
                </a:lnTo>
                <a:lnTo>
                  <a:pt x="9044" y="94025"/>
                </a:lnTo>
                <a:lnTo>
                  <a:pt x="9838" y="96969"/>
                </a:lnTo>
                <a:lnTo>
                  <a:pt x="11638" y="98932"/>
                </a:lnTo>
                <a:lnTo>
                  <a:pt x="14107" y="100241"/>
                </a:lnTo>
                <a:lnTo>
                  <a:pt x="17023" y="101113"/>
                </a:lnTo>
                <a:lnTo>
                  <a:pt x="20238" y="101694"/>
                </a:lnTo>
                <a:lnTo>
                  <a:pt x="23651" y="102082"/>
                </a:lnTo>
                <a:lnTo>
                  <a:pt x="27196" y="102340"/>
                </a:lnTo>
                <a:lnTo>
                  <a:pt x="29559" y="103783"/>
                </a:lnTo>
                <a:lnTo>
                  <a:pt x="31134" y="106015"/>
                </a:lnTo>
                <a:lnTo>
                  <a:pt x="32185" y="108772"/>
                </a:lnTo>
                <a:lnTo>
                  <a:pt x="34156" y="110611"/>
                </a:lnTo>
                <a:lnTo>
                  <a:pt x="36739" y="111836"/>
                </a:lnTo>
                <a:lnTo>
                  <a:pt x="39732" y="112653"/>
                </a:lnTo>
                <a:lnTo>
                  <a:pt x="42997" y="113198"/>
                </a:lnTo>
                <a:lnTo>
                  <a:pt x="46444" y="113561"/>
                </a:lnTo>
                <a:lnTo>
                  <a:pt x="55032" y="114144"/>
                </a:lnTo>
                <a:lnTo>
                  <a:pt x="59594" y="114223"/>
                </a:lnTo>
                <a:lnTo>
                  <a:pt x="62587" y="114245"/>
                </a:lnTo>
                <a:lnTo>
                  <a:pt x="64584" y="112989"/>
                </a:lnTo>
                <a:lnTo>
                  <a:pt x="65914" y="110882"/>
                </a:lnTo>
                <a:lnTo>
                  <a:pt x="66802" y="108207"/>
                </a:lnTo>
                <a:lnTo>
                  <a:pt x="68663" y="106424"/>
                </a:lnTo>
                <a:lnTo>
                  <a:pt x="71174" y="105235"/>
                </a:lnTo>
                <a:lnTo>
                  <a:pt x="74118" y="104443"/>
                </a:lnTo>
                <a:lnTo>
                  <a:pt x="77351" y="102644"/>
                </a:lnTo>
                <a:lnTo>
                  <a:pt x="80776" y="100175"/>
                </a:lnTo>
                <a:lnTo>
                  <a:pt x="89330" y="93155"/>
                </a:lnTo>
                <a:lnTo>
                  <a:pt x="90033" y="91309"/>
                </a:lnTo>
                <a:lnTo>
                  <a:pt x="90501" y="88809"/>
                </a:lnTo>
                <a:lnTo>
                  <a:pt x="90813" y="85872"/>
                </a:lnTo>
                <a:lnTo>
                  <a:pt x="91021" y="82644"/>
                </a:lnTo>
                <a:lnTo>
                  <a:pt x="91159" y="79221"/>
                </a:lnTo>
                <a:lnTo>
                  <a:pt x="91313" y="72033"/>
                </a:lnTo>
                <a:lnTo>
                  <a:pt x="91436" y="36395"/>
                </a:lnTo>
                <a:lnTo>
                  <a:pt x="90166" y="34419"/>
                </a:lnTo>
                <a:lnTo>
                  <a:pt x="88050" y="31832"/>
                </a:lnTo>
                <a:lnTo>
                  <a:pt x="80477" y="23374"/>
                </a:lnTo>
                <a:lnTo>
                  <a:pt x="79050" y="23198"/>
                </a:lnTo>
                <a:lnTo>
                  <a:pt x="76829" y="23081"/>
                </a:lnTo>
                <a:lnTo>
                  <a:pt x="70206" y="22893"/>
                </a:lnTo>
                <a:lnTo>
                  <a:pt x="62991" y="22861"/>
                </a:lnTo>
                <a:lnTo>
                  <a:pt x="61043" y="24127"/>
                </a:lnTo>
                <a:lnTo>
                  <a:pt x="59744" y="26240"/>
                </a:lnTo>
                <a:lnTo>
                  <a:pt x="58878" y="28919"/>
                </a:lnTo>
                <a:lnTo>
                  <a:pt x="57031" y="30705"/>
                </a:lnTo>
                <a:lnTo>
                  <a:pt x="54529" y="31896"/>
                </a:lnTo>
                <a:lnTo>
                  <a:pt x="51592" y="32690"/>
                </a:lnTo>
                <a:lnTo>
                  <a:pt x="49633" y="34489"/>
                </a:lnTo>
                <a:lnTo>
                  <a:pt x="48328" y="36958"/>
                </a:lnTo>
                <a:lnTo>
                  <a:pt x="45869" y="45196"/>
                </a:lnTo>
                <a:lnTo>
                  <a:pt x="44548" y="46636"/>
                </a:lnTo>
                <a:lnTo>
                  <a:pt x="35888" y="55504"/>
                </a:lnTo>
                <a:lnTo>
                  <a:pt x="36624" y="56048"/>
                </a:lnTo>
                <a:lnTo>
                  <a:pt x="38385" y="56411"/>
                </a:lnTo>
                <a:lnTo>
                  <a:pt x="44268" y="56994"/>
                </a:lnTo>
                <a:lnTo>
                  <a:pt x="44751" y="58312"/>
                </a:lnTo>
                <a:lnTo>
                  <a:pt x="45073" y="60460"/>
                </a:lnTo>
                <a:lnTo>
                  <a:pt x="45717" y="685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9906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>
                <a:solidFill>
                  <a:schemeClr val="bg1"/>
                </a:solidFill>
                <a:latin typeface="Berlin Sans FB Demi" pitchFamily="34" charset="0"/>
              </a:rPr>
              <a:t>Area of a Sector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3581400"/>
          </a:xfrm>
          <a:solidFill>
            <a:schemeClr val="bg1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99"/>
                </a:solidFill>
                <a:latin typeface="Berlin Sans FB" pitchFamily="34" charset="0"/>
              </a:rPr>
              <a:t> </a:t>
            </a: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04404"/>
              </p:ext>
            </p:extLst>
          </p:nvPr>
        </p:nvGraphicFramePr>
        <p:xfrm>
          <a:off x="409575" y="1951038"/>
          <a:ext cx="8066088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9" name="Equation" r:id="rId3" imgW="1650960" imgH="419040" progId="Equation.DSMT4">
                  <p:embed/>
                </p:oleObj>
              </mc:Choice>
              <mc:Fallback>
                <p:oleObj name="Equation" r:id="rId3" imgW="16509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951038"/>
                        <a:ext cx="8066088" cy="204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733800" y="1295400"/>
            <a:ext cx="5181600" cy="48006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886200" cy="685800"/>
          </a:xfrm>
          <a:solidFill>
            <a:srgbClr val="333399"/>
          </a:solidFill>
          <a:ln/>
        </p:spPr>
        <p:txBody>
          <a:bodyPr/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Berlin Sans FB Demi" pitchFamily="34" charset="0"/>
              </a:rPr>
              <a:t>Example 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5</a:t>
            </a:r>
            <a:endParaRPr lang="en-US" sz="2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38100"/>
            <a:ext cx="7048500" cy="1181100"/>
          </a:xfrm>
          <a:solidFill>
            <a:schemeClr val="bg1"/>
          </a:solidFill>
          <a:ln w="12700">
            <a:solidFill>
              <a:srgbClr val="FF9933"/>
            </a:solidFill>
          </a:ln>
        </p:spPr>
        <p:txBody>
          <a:bodyPr anchor="ctr" anchorCtr="1"/>
          <a:lstStyle/>
          <a:p>
            <a:pPr algn="l"/>
            <a:r>
              <a:rPr lang="en-US" b="1" dirty="0"/>
              <a:t>Find the area of the </a:t>
            </a:r>
            <a:r>
              <a:rPr lang="en-US" b="1" dirty="0" smtClean="0"/>
              <a:t>sector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to the nearest hundredths.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152900" y="5326559"/>
            <a:ext cx="4343400" cy="769441"/>
          </a:xfrm>
          <a:prstGeom prst="rect">
            <a:avLst/>
          </a:prstGeom>
          <a:solidFill>
            <a:schemeClr val="bg1"/>
          </a:solidFill>
          <a:ln w="5715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333399"/>
                </a:solidFill>
                <a:latin typeface="+mn-lt"/>
              </a:rPr>
              <a:t>A </a:t>
            </a:r>
            <a:r>
              <a:rPr lang="en-US" sz="4400" b="1" dirty="0">
                <a:solidFill>
                  <a:srgbClr val="333399"/>
                </a:solidFill>
                <a:latin typeface="+mn-lt"/>
                <a:sym typeface="Symbol" pitchFamily="18" charset="2"/>
              </a:rPr>
              <a:t> </a:t>
            </a:r>
            <a:r>
              <a:rPr lang="en-US" sz="4400" b="1" dirty="0">
                <a:solidFill>
                  <a:srgbClr val="333399"/>
                </a:solidFill>
                <a:latin typeface="+mn-lt"/>
              </a:rPr>
              <a:t>18.85 cm</a:t>
            </a:r>
            <a:r>
              <a:rPr lang="en-US" sz="4400" b="1" baseline="30000" dirty="0">
                <a:solidFill>
                  <a:srgbClr val="333399"/>
                </a:solidFill>
                <a:latin typeface="+mn-lt"/>
              </a:rPr>
              <a:t>2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533400" y="1878509"/>
            <a:ext cx="2362200" cy="2362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V="1">
            <a:off x="1676400" y="2183309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1676400" y="3021509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819400" y="2411909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60</a:t>
            </a:r>
            <a:r>
              <a:rPr lang="en-US" sz="3200" b="1" dirty="0" smtClean="0">
                <a:solidFill>
                  <a:schemeClr val="bg1"/>
                </a:solidFill>
                <a:sym typeface="Symbol"/>
              </a:rPr>
              <a:t>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 rot="19006652">
            <a:off x="1223043" y="199013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333399"/>
                </a:solidFill>
              </a:rPr>
              <a:t>6 cm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2743200" y="347870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514600" y="180230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5" name="Pie 14"/>
          <p:cNvSpPr/>
          <p:nvPr/>
        </p:nvSpPr>
        <p:spPr>
          <a:xfrm>
            <a:off x="548640" y="1822290"/>
            <a:ext cx="2324100" cy="2414430"/>
          </a:xfrm>
          <a:prstGeom prst="pie">
            <a:avLst>
              <a:gd name="adj1" fmla="val 18845387"/>
              <a:gd name="adj2" fmla="val 1688078"/>
            </a:avLst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4728" y="2570797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00"/>
                </a:solidFill>
                <a:sym typeface="Symbol"/>
              </a:rPr>
              <a:t></a:t>
            </a:r>
            <a:endParaRPr lang="en-US" sz="4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208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Arial</vt:lpstr>
      <vt:lpstr>Berlin Sans FB</vt:lpstr>
      <vt:lpstr>Berlin Sans FB Demi</vt:lpstr>
      <vt:lpstr>Century Gothic</vt:lpstr>
      <vt:lpstr>Impact</vt:lpstr>
      <vt:lpstr>Symbol</vt:lpstr>
      <vt:lpstr>Times New Roman</vt:lpstr>
      <vt:lpstr>Times New Roman (PCL6)</vt:lpstr>
      <vt:lpstr>Tw Cen MT</vt:lpstr>
      <vt:lpstr>Tw Cen MT Condensed</vt:lpstr>
      <vt:lpstr>Default Design</vt:lpstr>
      <vt:lpstr>iRespondGraphMaster</vt:lpstr>
      <vt:lpstr>iRespondQuestionMaster</vt:lpstr>
      <vt:lpstr>2_Default Design</vt:lpstr>
      <vt:lpstr>Equation</vt:lpstr>
      <vt:lpstr>PowerPoint Presentation</vt:lpstr>
      <vt:lpstr>PowerPoint Presentation</vt:lpstr>
      <vt:lpstr>2 Types of Answers</vt:lpstr>
      <vt:lpstr>Area</vt:lpstr>
      <vt:lpstr>Find the EXACT area.</vt:lpstr>
      <vt:lpstr>Ex 3 &amp; 4.  Find the area.  Round to the nearest tenths.</vt:lpstr>
      <vt:lpstr>Sector</vt:lpstr>
      <vt:lpstr>Area of a Sector</vt:lpstr>
      <vt:lpstr>Example 5</vt:lpstr>
      <vt:lpstr>Example 6</vt:lpstr>
      <vt:lpstr>Working Backwards</vt:lpstr>
      <vt:lpstr>Ex 7 Find the radius of the circle if the area of the circle is 225 cm2.  </vt:lpstr>
      <vt:lpstr>Ex 8 Find the radius. Round to the nearest hundredth.</vt:lpstr>
      <vt:lpstr>Ex 9  Find the radius. Round to the nearest hundredth.</vt:lpstr>
      <vt:lpstr>Homework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Smith;emily freeman</dc:creator>
  <cp:lastModifiedBy>Allison Chapman</cp:lastModifiedBy>
  <cp:revision>95</cp:revision>
  <cp:lastPrinted>2012-11-26T13:23:33Z</cp:lastPrinted>
  <dcterms:created xsi:type="dcterms:W3CDTF">2001-03-20T15:50:54Z</dcterms:created>
  <dcterms:modified xsi:type="dcterms:W3CDTF">2017-02-01T22:21:55Z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