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84" r:id="rId5"/>
    <p:sldId id="283" r:id="rId6"/>
    <p:sldId id="266" r:id="rId7"/>
    <p:sldId id="267" r:id="rId8"/>
    <p:sldId id="268" r:id="rId9"/>
    <p:sldId id="269" r:id="rId10"/>
    <p:sldId id="278" r:id="rId11"/>
    <p:sldId id="270" r:id="rId12"/>
    <p:sldId id="271" r:id="rId13"/>
    <p:sldId id="272" r:id="rId14"/>
    <p:sldId id="279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C000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3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7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06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0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56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1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0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34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7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0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0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5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1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6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34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74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64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32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66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0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8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46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76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1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2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7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0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5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ADDD0-467D-4C49-8960-654D5BA0A671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4ED7F-80F0-4925-8D3C-3F12154E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5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55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5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AC8D152-FA98-42EE-B7A2-C1B499A3B30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85109BD-C28F-4A0F-930E-60A232E3F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5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-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Solve for the missing angle: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Solve for the missing arc: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4419600" cy="234823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32554"/>
            <a:ext cx="2514600" cy="2620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3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2"/>
          <p:cNvSpPr>
            <a:spLocks noChangeArrowheads="1"/>
          </p:cNvSpPr>
          <p:nvPr/>
        </p:nvSpPr>
        <p:spPr bwMode="auto">
          <a:xfrm>
            <a:off x="3276600" y="838200"/>
            <a:ext cx="3200400" cy="31242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H="1">
            <a:off x="6096000" y="1143000"/>
            <a:ext cx="213360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>
            <a:off x="3276600" y="1143000"/>
            <a:ext cx="48768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7" name="Oval 6"/>
          <p:cNvSpPr>
            <a:spLocks noChangeArrowheads="1"/>
          </p:cNvSpPr>
          <p:nvPr/>
        </p:nvSpPr>
        <p:spPr bwMode="auto">
          <a:xfrm>
            <a:off x="5943600" y="3276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8" name="Oval 7"/>
          <p:cNvSpPr>
            <a:spLocks noChangeArrowheads="1"/>
          </p:cNvSpPr>
          <p:nvPr/>
        </p:nvSpPr>
        <p:spPr bwMode="auto">
          <a:xfrm>
            <a:off x="6172200" y="150812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4267200" y="1965325"/>
            <a:ext cx="106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00"/>
                </a:solidFill>
                <a:latin typeface="+mj-lt"/>
              </a:rPr>
              <a:t>15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5257800" y="378121"/>
            <a:ext cx="83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00"/>
                </a:solidFill>
                <a:latin typeface="+mj-lt"/>
              </a:rPr>
              <a:t>20</a:t>
            </a: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7162800" y="2133600"/>
            <a:ext cx="106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0000"/>
                </a:solidFill>
                <a:latin typeface="+mj-lt"/>
              </a:rPr>
              <a:t>x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8077200" y="1066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9159" name="Text Box 23"/>
          <p:cNvSpPr txBox="1">
            <a:spLocks noChangeArrowheads="1"/>
          </p:cNvSpPr>
          <p:nvPr/>
        </p:nvSpPr>
        <p:spPr bwMode="auto">
          <a:xfrm>
            <a:off x="152400" y="47244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5400" b="1" baseline="30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5400" b="1" dirty="0" smtClean="0">
                <a:solidFill>
                  <a:srgbClr val="000000"/>
                </a:solidFill>
                <a:latin typeface="+mj-lt"/>
              </a:rPr>
              <a:t> = 100</a:t>
            </a:r>
          </a:p>
        </p:txBody>
      </p:sp>
      <p:sp>
        <p:nvSpPr>
          <p:cNvPr id="219160" name="Text Box 24"/>
          <p:cNvSpPr txBox="1">
            <a:spLocks noChangeArrowheads="1"/>
          </p:cNvSpPr>
          <p:nvPr/>
        </p:nvSpPr>
        <p:spPr bwMode="auto">
          <a:xfrm>
            <a:off x="685800" y="5638800"/>
            <a:ext cx="2971800" cy="1014413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800" b="1" smtClean="0">
                <a:solidFill>
                  <a:srgbClr val="000000"/>
                </a:solidFill>
                <a:latin typeface="+mj-lt"/>
              </a:rPr>
              <a:t>x = 10</a:t>
            </a:r>
            <a:endParaRPr lang="en-US" sz="5800" b="1" baseline="3000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0" y="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Ex: 5</a:t>
            </a:r>
          </a:p>
        </p:txBody>
      </p:sp>
      <p:sp>
        <p:nvSpPr>
          <p:cNvPr id="19" name="Left Brace 18"/>
          <p:cNvSpPr/>
          <p:nvPr/>
        </p:nvSpPr>
        <p:spPr>
          <a:xfrm rot="4570049">
            <a:off x="5293207" y="-1175929"/>
            <a:ext cx="648480" cy="4912208"/>
          </a:xfrm>
          <a:prstGeom prst="leftBrace">
            <a:avLst>
              <a:gd name="adj1" fmla="val 8333"/>
              <a:gd name="adj2" fmla="val 4915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76200" y="39624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5400" b="1" baseline="30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5400" b="1" dirty="0" smtClean="0">
                <a:solidFill>
                  <a:srgbClr val="000000"/>
                </a:solidFill>
                <a:latin typeface="+mj-lt"/>
              </a:rPr>
              <a:t> = 5(20)</a:t>
            </a:r>
          </a:p>
        </p:txBody>
      </p:sp>
    </p:spTree>
    <p:extLst>
      <p:ext uri="{BB962C8B-B14F-4D97-AF65-F5344CB8AC3E}">
        <p14:creationId xmlns:p14="http://schemas.microsoft.com/office/powerpoint/2010/main" val="28458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9" grpId="0" autoUpdateAnimBg="0"/>
      <p:bldP spid="219160" grpId="0" animBg="1" autoUpdateAnimBg="0"/>
      <p:bldP spid="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47452" r="62891" b="13971"/>
          <a:stretch/>
        </p:blipFill>
        <p:spPr bwMode="auto">
          <a:xfrm>
            <a:off x="4622633" y="310044"/>
            <a:ext cx="4404753" cy="416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59" name="Text Box 23"/>
          <p:cNvSpPr txBox="1">
            <a:spLocks noChangeArrowheads="1"/>
          </p:cNvSpPr>
          <p:nvPr/>
        </p:nvSpPr>
        <p:spPr bwMode="auto">
          <a:xfrm>
            <a:off x="0" y="2923069"/>
            <a:ext cx="533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000000"/>
                </a:solidFill>
                <a:latin typeface="+mj-lt"/>
              </a:rPr>
              <a:t>324 = 12x + 204</a:t>
            </a:r>
          </a:p>
        </p:txBody>
      </p:sp>
      <p:sp>
        <p:nvSpPr>
          <p:cNvPr id="219160" name="Text Box 24"/>
          <p:cNvSpPr txBox="1">
            <a:spLocks noChangeArrowheads="1"/>
          </p:cNvSpPr>
          <p:nvPr/>
        </p:nvSpPr>
        <p:spPr bwMode="auto">
          <a:xfrm>
            <a:off x="685800" y="3837469"/>
            <a:ext cx="2971800" cy="1014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800" b="1" dirty="0" smtClean="0">
                <a:solidFill>
                  <a:srgbClr val="000000"/>
                </a:solidFill>
                <a:latin typeface="+mj-lt"/>
              </a:rPr>
              <a:t>x = 10</a:t>
            </a:r>
            <a:endParaRPr lang="en-US" sz="5800" b="1" baseline="30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0" y="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Ex: 6  Find KM.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0" y="1932469"/>
            <a:ext cx="5981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000000"/>
                </a:solidFill>
                <a:latin typeface="+mj-lt"/>
              </a:rPr>
              <a:t>18</a:t>
            </a:r>
            <a:r>
              <a:rPr lang="en-US" sz="5400" b="1" baseline="30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5400" b="1" dirty="0" smtClean="0">
                <a:solidFill>
                  <a:srgbClr val="000000"/>
                </a:solidFill>
                <a:latin typeface="+mj-lt"/>
              </a:rPr>
              <a:t> = 12(x + 17)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557017" y="5124319"/>
            <a:ext cx="3962400" cy="98488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800" b="1" dirty="0" smtClean="0">
                <a:solidFill>
                  <a:srgbClr val="000000"/>
                </a:solidFill>
                <a:latin typeface="+mj-lt"/>
              </a:rPr>
              <a:t>KM  = 27</a:t>
            </a:r>
            <a:endParaRPr lang="en-US" sz="5800" b="1" baseline="30000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57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9" grpId="0" autoUpdateAnimBg="0"/>
      <p:bldP spid="219160" grpId="0"/>
      <p:bldP spid="20" grpId="0" autoUpdateAnimBg="0"/>
      <p:bldP spid="1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</a:t>
            </a:r>
            <a:r>
              <a:rPr lang="en-US" smtClean="0"/>
              <a:t>6.6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Front only complete: 2,4,7,9, 19, 21 </a:t>
            </a:r>
          </a:p>
          <a:p>
            <a:pPr marL="0" indent="0" algn="ctr">
              <a:buNone/>
            </a:pPr>
            <a:r>
              <a:rPr lang="en-US" sz="6600" dirty="0" smtClean="0"/>
              <a:t>Back: Skip 4 - 6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816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What did the Mama Lion say when she saw her cub chasing a hunter around a tree?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“How many times have I told you not to play with your food?”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cee13931\AppData\Local\Microsoft\Windows\Temporary Internet Files\Content.IE5\7AUJBM6X\MC9102170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-39625"/>
            <a:ext cx="7086601" cy="68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76400" y="2208074"/>
            <a:ext cx="6172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smtClean="0">
                <a:latin typeface="Century Gothic" pitchFamily="34" charset="0"/>
              </a:rPr>
              <a:t>Tangent &amp; Secant Segments</a:t>
            </a:r>
            <a:endParaRPr lang="en-US" sz="5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0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94025"/>
              </p:ext>
            </p:extLst>
          </p:nvPr>
        </p:nvGraphicFramePr>
        <p:xfrm>
          <a:off x="228600" y="5475288"/>
          <a:ext cx="86106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ips Publishing Equation" r:id="rId3" imgW="2298600" imgH="164880" progId="Equation">
                  <p:embed/>
                </p:oleObj>
              </mc:Choice>
              <mc:Fallback>
                <p:oleObj name="ips Publishing Equation" r:id="rId3" imgW="2298600" imgH="16488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75288"/>
                        <a:ext cx="8610600" cy="6207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571500" y="76200"/>
            <a:ext cx="82677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 pitchFamily="34" charset="0"/>
              </a:rPr>
              <a:t>Two secants intersect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 pitchFamily="34" charset="0"/>
              </a:rPr>
              <a:t>OUTSIDE the circle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68965" y="1795035"/>
            <a:ext cx="4706231" cy="3763597"/>
            <a:chOff x="-5156" y="1676400"/>
            <a:chExt cx="4706231" cy="3763597"/>
          </a:xfrm>
        </p:grpSpPr>
        <p:grpSp>
          <p:nvGrpSpPr>
            <p:cNvPr id="7" name="Group 6"/>
            <p:cNvGrpSpPr/>
            <p:nvPr/>
          </p:nvGrpSpPr>
          <p:grpSpPr>
            <a:xfrm>
              <a:off x="-5156" y="1780232"/>
              <a:ext cx="4140517" cy="3659765"/>
              <a:chOff x="152400" y="1594758"/>
              <a:chExt cx="4140517" cy="3659765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42" t="48200" r="55612" b="38073"/>
              <a:stretch/>
            </p:blipFill>
            <p:spPr bwMode="auto">
              <a:xfrm rot="5400000">
                <a:off x="613215" y="1355722"/>
                <a:ext cx="3416299" cy="3931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152400" y="1602198"/>
                <a:ext cx="1143000" cy="607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rot="20107748">
                <a:off x="897099" y="1594758"/>
                <a:ext cx="1143000" cy="3709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6037682">
                <a:off x="3585353" y="4546958"/>
                <a:ext cx="1143000" cy="27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 rot="618021">
              <a:off x="3558075" y="1777207"/>
              <a:ext cx="1143000" cy="171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3039" y="1676400"/>
              <a:ext cx="1143000" cy="3142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60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304800" y="1447800"/>
            <a:ext cx="5867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667000" y="685800"/>
            <a:ext cx="3962400" cy="4191000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04800" y="2209800"/>
            <a:ext cx="609600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295400" y="1371600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0000"/>
                </a:solidFill>
                <a:latin typeface="Century Gothic" pitchFamily="34" charset="0"/>
              </a:rPr>
              <a:t>7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343400" y="1143000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0000"/>
                </a:solidFill>
                <a:latin typeface="Century Gothic" pitchFamily="34" charset="0"/>
              </a:rPr>
              <a:t>13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371600" y="2438400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0000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267200" y="3200400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smtClean="0">
                <a:solidFill>
                  <a:srgbClr val="000000"/>
                </a:solidFill>
                <a:latin typeface="Century Gothic" pitchFamily="34" charset="0"/>
              </a:rPr>
              <a:t>x</a:t>
            </a:r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152400" y="205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2743200" y="175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25908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62484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5063" name="Text Box 23"/>
          <p:cNvSpPr txBox="1">
            <a:spLocks noChangeArrowheads="1"/>
          </p:cNvSpPr>
          <p:nvPr/>
        </p:nvSpPr>
        <p:spPr bwMode="auto">
          <a:xfrm>
            <a:off x="0" y="4800600"/>
            <a:ext cx="647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7(7 + 13) = 4 (4 + x)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entury Gothic" pitchFamily="34" charset="0"/>
              </a:rPr>
              <a:t>Ex: 1  Solve for x.</a:t>
            </a:r>
          </a:p>
        </p:txBody>
      </p:sp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1295400" y="55626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140 = 16 + 4x</a:t>
            </a:r>
          </a:p>
        </p:txBody>
      </p:sp>
      <p:sp>
        <p:nvSpPr>
          <p:cNvPr id="215070" name="Text Box 30"/>
          <p:cNvSpPr txBox="1">
            <a:spLocks noChangeArrowheads="1"/>
          </p:cNvSpPr>
          <p:nvPr/>
        </p:nvSpPr>
        <p:spPr bwMode="auto">
          <a:xfrm>
            <a:off x="1143000" y="6096000"/>
            <a:ext cx="289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124 = 4x</a:t>
            </a:r>
          </a:p>
        </p:txBody>
      </p:sp>
      <p:sp>
        <p:nvSpPr>
          <p:cNvPr id="215071" name="Text Box 31"/>
          <p:cNvSpPr txBox="1">
            <a:spLocks noChangeArrowheads="1"/>
          </p:cNvSpPr>
          <p:nvPr/>
        </p:nvSpPr>
        <p:spPr bwMode="auto">
          <a:xfrm>
            <a:off x="5257800" y="5486400"/>
            <a:ext cx="2667000" cy="1014413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800" b="1" smtClean="0">
                <a:solidFill>
                  <a:srgbClr val="000000"/>
                </a:solidFill>
                <a:latin typeface="Century Gothic" pitchFamily="34" charset="0"/>
              </a:rPr>
              <a:t>x = 31</a:t>
            </a:r>
          </a:p>
        </p:txBody>
      </p:sp>
    </p:spTree>
    <p:extLst>
      <p:ext uri="{BB962C8B-B14F-4D97-AF65-F5344CB8AC3E}">
        <p14:creationId xmlns:p14="http://schemas.microsoft.com/office/powerpoint/2010/main" val="14281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3" grpId="0"/>
      <p:bldP spid="215069" grpId="0" autoUpdateAnimBg="0"/>
      <p:bldP spid="215070" grpId="0" autoUpdateAnimBg="0"/>
      <p:bldP spid="21507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H="1" flipV="1">
            <a:off x="1981200" y="1371600"/>
            <a:ext cx="685800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600200" y="533400"/>
            <a:ext cx="3962400" cy="4191000"/>
          </a:xfrm>
          <a:prstGeom prst="ellipse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2133600" y="4114800"/>
            <a:ext cx="6629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1905000" y="129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705600" y="25908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5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943600" y="34290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581400" y="14478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x</a:t>
            </a: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8686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4876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20574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6087" name="Text Box 23"/>
          <p:cNvSpPr txBox="1">
            <a:spLocks noChangeArrowheads="1"/>
          </p:cNvSpPr>
          <p:nvPr/>
        </p:nvSpPr>
        <p:spPr bwMode="auto">
          <a:xfrm>
            <a:off x="76200" y="4776989"/>
            <a:ext cx="457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6(14) = 5(x + 5) 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-23611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entury Gothic" pitchFamily="34" charset="0"/>
              </a:rPr>
              <a:t>Ex: 2  Solve for x.</a:t>
            </a:r>
          </a:p>
        </p:txBody>
      </p:sp>
      <p:sp>
        <p:nvSpPr>
          <p:cNvPr id="216093" name="Text Box 29"/>
          <p:cNvSpPr txBox="1">
            <a:spLocks noChangeArrowheads="1"/>
          </p:cNvSpPr>
          <p:nvPr/>
        </p:nvSpPr>
        <p:spPr bwMode="auto">
          <a:xfrm>
            <a:off x="152400" y="5538989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84 = 25 + 5x</a:t>
            </a:r>
          </a:p>
        </p:txBody>
      </p:sp>
      <p:sp>
        <p:nvSpPr>
          <p:cNvPr id="216094" name="Text Box 30"/>
          <p:cNvSpPr txBox="1">
            <a:spLocks noChangeArrowheads="1"/>
          </p:cNvSpPr>
          <p:nvPr/>
        </p:nvSpPr>
        <p:spPr bwMode="auto">
          <a:xfrm>
            <a:off x="0" y="6072389"/>
            <a:ext cx="289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0000"/>
                </a:solidFill>
                <a:latin typeface="Century Gothic" pitchFamily="34" charset="0"/>
              </a:rPr>
              <a:t>59 = 5x</a:t>
            </a:r>
          </a:p>
        </p:txBody>
      </p:sp>
      <p:sp>
        <p:nvSpPr>
          <p:cNvPr id="216095" name="Text Box 31"/>
          <p:cNvSpPr txBox="1">
            <a:spLocks noChangeArrowheads="1"/>
          </p:cNvSpPr>
          <p:nvPr/>
        </p:nvSpPr>
        <p:spPr bwMode="auto">
          <a:xfrm>
            <a:off x="4953000" y="5615189"/>
            <a:ext cx="3048000" cy="1014413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800" b="1" dirty="0" smtClean="0">
                <a:solidFill>
                  <a:srgbClr val="000000"/>
                </a:solidFill>
                <a:latin typeface="Century Gothic" pitchFamily="34" charset="0"/>
              </a:rPr>
              <a:t>x = 11.8</a:t>
            </a:r>
          </a:p>
        </p:txBody>
      </p:sp>
      <p:sp>
        <p:nvSpPr>
          <p:cNvPr id="3" name="Left Brace 2"/>
          <p:cNvSpPr/>
          <p:nvPr/>
        </p:nvSpPr>
        <p:spPr>
          <a:xfrm rot="16200000">
            <a:off x="5181601" y="1142999"/>
            <a:ext cx="533400" cy="6781802"/>
          </a:xfrm>
          <a:prstGeom prst="leftBrace">
            <a:avLst>
              <a:gd name="adj1" fmla="val 8333"/>
              <a:gd name="adj2" fmla="val 4915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029200" y="4711521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0000"/>
                </a:solidFill>
                <a:latin typeface="Century Gothic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611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7" grpId="0"/>
      <p:bldP spid="216093" grpId="0" autoUpdateAnimBg="0"/>
      <p:bldP spid="216094" grpId="0" autoUpdateAnimBg="0"/>
      <p:bldP spid="21609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46833" r="61491" b="11904"/>
          <a:stretch/>
        </p:blipFill>
        <p:spPr bwMode="auto">
          <a:xfrm rot="20272969">
            <a:off x="3854004" y="399196"/>
            <a:ext cx="4521070" cy="463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87" name="Text Box 23"/>
          <p:cNvSpPr txBox="1">
            <a:spLocks noChangeArrowheads="1"/>
          </p:cNvSpPr>
          <p:nvPr/>
        </p:nvSpPr>
        <p:spPr bwMode="auto">
          <a:xfrm>
            <a:off x="0" y="3962400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entury Gothic" pitchFamily="34" charset="0"/>
              </a:rPr>
              <a:t>4(x – 3) = 3(x – 1) 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-23611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entury Gothic" pitchFamily="34" charset="0"/>
              </a:rPr>
              <a:t>Ex: 3  Solve for x.</a:t>
            </a:r>
          </a:p>
        </p:txBody>
      </p:sp>
      <p:sp>
        <p:nvSpPr>
          <p:cNvPr id="216093" name="Text Box 29"/>
          <p:cNvSpPr txBox="1">
            <a:spLocks noChangeArrowheads="1"/>
          </p:cNvSpPr>
          <p:nvPr/>
        </p:nvSpPr>
        <p:spPr bwMode="auto">
          <a:xfrm>
            <a:off x="152399" y="4884003"/>
            <a:ext cx="5181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entury Gothic" pitchFamily="34" charset="0"/>
              </a:rPr>
              <a:t>4x – 12 = 3x – 3 </a:t>
            </a:r>
          </a:p>
        </p:txBody>
      </p:sp>
      <p:sp>
        <p:nvSpPr>
          <p:cNvPr id="216094" name="Text Box 30"/>
          <p:cNvSpPr txBox="1">
            <a:spLocks noChangeArrowheads="1"/>
          </p:cNvSpPr>
          <p:nvPr/>
        </p:nvSpPr>
        <p:spPr bwMode="auto">
          <a:xfrm>
            <a:off x="381000" y="5791200"/>
            <a:ext cx="411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000000"/>
                </a:solidFill>
                <a:latin typeface="Century Gothic" pitchFamily="34" charset="0"/>
              </a:rPr>
              <a:t>x – 12 </a:t>
            </a:r>
            <a:r>
              <a:rPr lang="en-US" sz="5400" b="1" dirty="0">
                <a:solidFill>
                  <a:srgbClr val="000000"/>
                </a:solidFill>
                <a:latin typeface="Century Gothic" pitchFamily="34" charset="0"/>
              </a:rPr>
              <a:t>= – </a:t>
            </a:r>
            <a:r>
              <a:rPr lang="en-US" sz="5400" b="1" dirty="0" smtClean="0">
                <a:solidFill>
                  <a:srgbClr val="000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216095" name="Text Box 31"/>
          <p:cNvSpPr txBox="1">
            <a:spLocks noChangeArrowheads="1"/>
          </p:cNvSpPr>
          <p:nvPr/>
        </p:nvSpPr>
        <p:spPr bwMode="auto">
          <a:xfrm>
            <a:off x="4953000" y="5615189"/>
            <a:ext cx="3048000" cy="1014413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800" b="1" dirty="0" smtClean="0">
                <a:solidFill>
                  <a:srgbClr val="000000"/>
                </a:solidFill>
                <a:latin typeface="Century Gothic" pitchFamily="34" charset="0"/>
              </a:rPr>
              <a:t>x = 9</a:t>
            </a:r>
          </a:p>
        </p:txBody>
      </p:sp>
    </p:spTree>
    <p:extLst>
      <p:ext uri="{BB962C8B-B14F-4D97-AF65-F5344CB8AC3E}">
        <p14:creationId xmlns:p14="http://schemas.microsoft.com/office/powerpoint/2010/main" val="33589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7" grpId="0"/>
      <p:bldP spid="216093" grpId="0" autoUpdateAnimBg="0"/>
      <p:bldP spid="216094" grpId="0" autoUpdateAnimBg="0"/>
      <p:bldP spid="21609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WordArt 16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eorgia"/>
              </a:rPr>
              <a:t>Secant and Tangent</a:t>
            </a:r>
          </a:p>
        </p:txBody>
      </p:sp>
      <p:graphicFrame>
        <p:nvGraphicFramePr>
          <p:cNvPr id="2171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909671"/>
              </p:ext>
            </p:extLst>
          </p:nvPr>
        </p:nvGraphicFramePr>
        <p:xfrm>
          <a:off x="76200" y="5029200"/>
          <a:ext cx="8968906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3" imgW="1739880" imgH="203040" progId="Equation.DSMT4">
                  <p:embed/>
                </p:oleObj>
              </mc:Choice>
              <mc:Fallback>
                <p:oleObj name="Equation" r:id="rId3" imgW="1739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029200"/>
                        <a:ext cx="8968906" cy="1050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638624" y="990600"/>
            <a:ext cx="4429326" cy="3659139"/>
            <a:chOff x="1906188" y="1028700"/>
            <a:chExt cx="4429326" cy="3659139"/>
          </a:xfrm>
        </p:grpSpPr>
        <p:grpSp>
          <p:nvGrpSpPr>
            <p:cNvPr id="7" name="Group 6"/>
            <p:cNvGrpSpPr/>
            <p:nvPr/>
          </p:nvGrpSpPr>
          <p:grpSpPr>
            <a:xfrm>
              <a:off x="2087579" y="1276350"/>
              <a:ext cx="4247935" cy="3411489"/>
              <a:chOff x="2087579" y="1276350"/>
              <a:chExt cx="4247935" cy="341148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41" t="48986" r="28163" b="36948"/>
              <a:stretch/>
            </p:blipFill>
            <p:spPr bwMode="auto">
              <a:xfrm rot="16426118">
                <a:off x="2303206" y="1271861"/>
                <a:ext cx="3200351" cy="3631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2895600" y="1276350"/>
                <a:ext cx="1143000" cy="3429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618021">
                <a:off x="3634828" y="1527640"/>
                <a:ext cx="1143000" cy="171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rot="618021">
                <a:off x="4466611" y="1471859"/>
                <a:ext cx="1868903" cy="8059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1906188" y="1028700"/>
              <a:ext cx="11430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0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val 2"/>
          <p:cNvSpPr>
            <a:spLocks noChangeArrowheads="1"/>
          </p:cNvSpPr>
          <p:nvPr/>
        </p:nvSpPr>
        <p:spPr bwMode="auto">
          <a:xfrm>
            <a:off x="3505200" y="136525"/>
            <a:ext cx="3200400" cy="3124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1905000" y="1279525"/>
            <a:ext cx="2286000" cy="1676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 flipV="1">
            <a:off x="1828800" y="1050925"/>
            <a:ext cx="4724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4038600" y="280352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6400800" y="89852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2590800" y="2270125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smtClean="0">
                <a:solidFill>
                  <a:srgbClr val="000000"/>
                </a:solidFill>
                <a:latin typeface="+mj-lt"/>
              </a:rPr>
              <a:t>24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2362200" y="685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smtClean="0">
                <a:solidFill>
                  <a:srgbClr val="000000"/>
                </a:solidFill>
                <a:latin typeface="+mj-lt"/>
              </a:rPr>
              <a:t>12</a:t>
            </a:r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4953000" y="5334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smtClean="0">
                <a:solidFill>
                  <a:srgbClr val="000000"/>
                </a:solidFill>
                <a:latin typeface="+mj-lt"/>
              </a:rPr>
              <a:t>x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1752600" y="120332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-152400" y="3429000"/>
            <a:ext cx="708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rgbClr val="000000"/>
                </a:solidFill>
                <a:latin typeface="+mj-lt"/>
              </a:rPr>
              <a:t>24</a:t>
            </a:r>
            <a:r>
              <a:rPr lang="en-US" sz="6000" b="1" baseline="30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6000" b="1" dirty="0" smtClean="0">
                <a:solidFill>
                  <a:srgbClr val="000000"/>
                </a:solidFill>
                <a:latin typeface="+mj-lt"/>
              </a:rPr>
              <a:t> = 12(12 + x)</a:t>
            </a:r>
            <a:endParaRPr lang="en-US" sz="6000" b="1" baseline="30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8135" name="Text Box 23"/>
          <p:cNvSpPr txBox="1">
            <a:spLocks noChangeArrowheads="1"/>
          </p:cNvSpPr>
          <p:nvPr/>
        </p:nvSpPr>
        <p:spPr bwMode="auto">
          <a:xfrm>
            <a:off x="-76200" y="4343400"/>
            <a:ext cx="6889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rgbClr val="000000"/>
                </a:solidFill>
                <a:latin typeface="+mj-lt"/>
              </a:rPr>
              <a:t>576 = 144 + 12x</a:t>
            </a:r>
            <a:endParaRPr lang="en-US" sz="6000" b="1" baseline="30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8136" name="Text Box 24"/>
          <p:cNvSpPr txBox="1">
            <a:spLocks noChangeArrowheads="1"/>
          </p:cNvSpPr>
          <p:nvPr/>
        </p:nvSpPr>
        <p:spPr bwMode="auto">
          <a:xfrm>
            <a:off x="609600" y="5384006"/>
            <a:ext cx="2971800" cy="1014413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800" b="1" dirty="0" smtClean="0">
                <a:solidFill>
                  <a:srgbClr val="000000"/>
                </a:solidFill>
                <a:latin typeface="+mj-lt"/>
              </a:rPr>
              <a:t>x = 36</a:t>
            </a:r>
            <a:endParaRPr lang="en-US" sz="5800" b="1" baseline="30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3505200" y="1050925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61913"/>
            <a:ext cx="746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Ex: 4  Solve for x.</a:t>
            </a:r>
          </a:p>
        </p:txBody>
      </p:sp>
    </p:spTree>
    <p:extLst>
      <p:ext uri="{BB962C8B-B14F-4D97-AF65-F5344CB8AC3E}">
        <p14:creationId xmlns:p14="http://schemas.microsoft.com/office/powerpoint/2010/main" val="42442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1" grpId="0"/>
      <p:bldP spid="218135" grpId="0" autoUpdateAnimBg="0"/>
      <p:bldP spid="218136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alloween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239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Arial</vt:lpstr>
      <vt:lpstr>Calibri</vt:lpstr>
      <vt:lpstr>Century Gothic</vt:lpstr>
      <vt:lpstr>Georgia</vt:lpstr>
      <vt:lpstr>Office Theme</vt:lpstr>
      <vt:lpstr>iRespondGraphMaster</vt:lpstr>
      <vt:lpstr>iRespondQuestionMaster</vt:lpstr>
      <vt:lpstr>Halloween 3</vt:lpstr>
      <vt:lpstr>ips Publishing Equation</vt:lpstr>
      <vt:lpstr>Equation</vt:lpstr>
      <vt:lpstr>Warm - Up</vt:lpstr>
      <vt:lpstr>Homework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Homework: 6.6 worksheet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Solve for x</dc:title>
  <dc:creator>Emily Freeman</dc:creator>
  <cp:lastModifiedBy>Allison Chapman</cp:lastModifiedBy>
  <cp:revision>31</cp:revision>
  <dcterms:created xsi:type="dcterms:W3CDTF">2012-10-30T01:35:45Z</dcterms:created>
  <dcterms:modified xsi:type="dcterms:W3CDTF">2017-01-24T15:34:02Z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