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08" r:id="rId3"/>
    <p:sldMasterId id="2147483732" r:id="rId4"/>
    <p:sldMasterId id="2147483744" r:id="rId5"/>
    <p:sldMasterId id="2147483755" r:id="rId6"/>
    <p:sldMasterId id="2147483790" r:id="rId7"/>
  </p:sldMasterIdLst>
  <p:notesMasterIdLst>
    <p:notesMasterId r:id="rId14"/>
  </p:notesMasterIdLst>
  <p:handoutMasterIdLst>
    <p:handoutMasterId r:id="rId15"/>
  </p:handoutMasterIdLst>
  <p:sldIdLst>
    <p:sldId id="348" r:id="rId8"/>
    <p:sldId id="328" r:id="rId9"/>
    <p:sldId id="329" r:id="rId10"/>
    <p:sldId id="330" r:id="rId11"/>
    <p:sldId id="331" r:id="rId12"/>
    <p:sldId id="354" r:id="rId13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FF33CC"/>
    <a:srgbClr val="FF3300"/>
    <a:srgbClr val="FF6600"/>
    <a:srgbClr val="66FF99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6532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t" anchorCtr="0" compatLnSpc="1">
            <a:prstTxWarp prst="textNoShape">
              <a:avLst/>
            </a:prstTxWarp>
          </a:bodyPr>
          <a:lstStyle>
            <a:lvl1pPr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88" y="0"/>
            <a:ext cx="2972214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t" anchorCtr="0" compatLnSpc="1">
            <a:prstTxWarp prst="textNoShape">
              <a:avLst/>
            </a:prstTxWarp>
          </a:bodyPr>
          <a:lstStyle>
            <a:lvl1pPr algn="r"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15"/>
            <a:ext cx="2972215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b" anchorCtr="0" compatLnSpc="1">
            <a:prstTxWarp prst="textNoShape">
              <a:avLst/>
            </a:prstTxWarp>
          </a:bodyPr>
          <a:lstStyle>
            <a:lvl1pPr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88" y="8739115"/>
            <a:ext cx="2972214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b" anchorCtr="0" compatLnSpc="1">
            <a:prstTxWarp prst="textNoShape">
              <a:avLst/>
            </a:prstTxWarp>
          </a:bodyPr>
          <a:lstStyle>
            <a:lvl1pPr algn="r" defTabSz="917929">
              <a:defRPr sz="1200"/>
            </a:lvl1pPr>
          </a:lstStyle>
          <a:p>
            <a:pPr>
              <a:defRPr/>
            </a:pPr>
            <a:fld id="{51C99A89-5E06-4F2B-81EB-CEC4A15B0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51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t" anchorCtr="0" compatLnSpc="1">
            <a:prstTxWarp prst="textNoShape">
              <a:avLst/>
            </a:prstTxWarp>
          </a:bodyPr>
          <a:lstStyle>
            <a:lvl1pPr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788" y="0"/>
            <a:ext cx="2972214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t" anchorCtr="0" compatLnSpc="1">
            <a:prstTxWarp prst="textNoShape">
              <a:avLst/>
            </a:prstTxWarp>
          </a:bodyPr>
          <a:lstStyle>
            <a:lvl1pPr algn="r"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90563"/>
            <a:ext cx="4595812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125" y="4370344"/>
            <a:ext cx="5027750" cy="413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15"/>
            <a:ext cx="2972215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b" anchorCtr="0" compatLnSpc="1">
            <a:prstTxWarp prst="textNoShape">
              <a:avLst/>
            </a:prstTxWarp>
          </a:bodyPr>
          <a:lstStyle>
            <a:lvl1pPr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788" y="8739115"/>
            <a:ext cx="2972214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b" anchorCtr="0" compatLnSpc="1">
            <a:prstTxWarp prst="textNoShape">
              <a:avLst/>
            </a:prstTxWarp>
          </a:bodyPr>
          <a:lstStyle>
            <a:lvl1pPr algn="r" defTabSz="917929">
              <a:defRPr sz="1200"/>
            </a:lvl1pPr>
          </a:lstStyle>
          <a:p>
            <a:pPr>
              <a:defRPr/>
            </a:pPr>
            <a:fld id="{5F130B52-E628-4048-A71E-79674AA7E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46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Emphasize that the chords are NOT congruent or bisected!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261F2-0CF4-4851-B74F-A20DAB24D041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802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DEBF2-F456-4DB2-BD11-5103DBD313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820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EED92-29A4-4169-9B8F-E33440D49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72F3-0A4C-4170-80B6-AFD007DD8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E67C8-BB4C-4095-8DB1-DA6F83E7C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21AB-8D58-436A-86B2-BBAAEB784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64AD-F341-423D-99F8-52C09A0DF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28E4E-05E6-40DE-8283-6F047D28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60A2E-B4BD-4394-9A86-8D8B423D0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1688-A977-4E4B-AD54-30AB1FBB5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697C6-81FC-4FD4-8646-F05BA4291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25ABA-ED42-4DA3-87FB-592657F2A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A65B7-CFB7-48F2-9D85-8C15ACC1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7BB6-5E6F-4059-A6BB-1F06C08CE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F1A01-CBB9-4994-87B6-DA1A60860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FF47-B169-41CD-99B2-8EF65F5E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A647C-CF19-4E99-A125-B51BBFD63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7BB6-5E6F-4059-A6BB-1F06C08CE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92DBA-E87F-405C-9E94-43A7557A0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C7D2B-CF26-480B-A4E2-B8A09611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BF36-A801-4728-BF5C-E99CD6D7C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9D05B-5BDC-42A3-B084-CF036E7B7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B4AD-C696-459E-9817-50FCE498B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66AA-B6F0-42B0-BA86-DFA66C447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92DBA-E87F-405C-9E94-43A7557A0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9F37-831A-47BA-8C10-F9C43EFBC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72F3-0A4C-4170-80B6-AFD007DD8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E67C8-BB4C-4095-8DB1-DA6F83E7C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A0EAD-805E-4D38-93CB-5609C06CDFD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22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71B37-00EC-4D46-9798-04D4E66EF5B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365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40EB1-8E2E-453D-9A88-221C9734DEB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984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407AE-F389-4148-AFDC-01AB2C4FCE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1217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B73CC-79CA-478B-B8F9-D6C1F2658F1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825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32228-D6AF-4C1E-B8D9-ECDEC62A0F8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801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6FBD0-FA3D-42A5-8658-A6F18DABE2C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157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C7D2B-CF26-480B-A4E2-B8A09611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D2AD1-675E-4943-9676-B00B2128DEA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436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9448C-96A8-4A63-B971-12DBA58E14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869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DECA7-AFED-495F-A984-7F61CAB1F3B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583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2C421-9BA3-4217-9319-AB2D41F243B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150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03D01A-B2B5-4756-A002-FABF66361445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6675CB-4A1E-4BEE-A942-10E09214772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3365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400ED7-A030-4EFF-B2C3-0AD0E35101E5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6FC3D2-57CA-4A68-8DA2-D018B21A261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3984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9799B9-61FF-4904-81A3-654307033627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3758CC-4EFF-4C3F-AFD3-271A862ACE4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3121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9A5C94-9BC0-4FFA-A388-B94DF5DC090A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DE70F4-418A-4342-B11E-DC3358BFD6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6825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12B033-499F-4227-B292-3E07484209FC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BF48AB-CBEC-4773-98B5-8FC11A1041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1801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AAF03E-D2C1-465C-9982-717B815157CF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DC19CC-D868-4684-977F-1A46244247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91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BF36-A801-4728-BF5C-E99CD6D7C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9490AE9-3B89-4896-9DA5-114B10D310DA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F29A00-7A09-45F2-A4A2-1682337416D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7436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09F6BE-4C73-49F6-9A18-B63B06EE7E8F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FBE159-81DE-44DE-8814-4AC719774AE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4869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3F9407-1F9E-495F-8109-3CA3CD38387A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4BFC87-9C81-4ACF-BD98-966483C3D82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8583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4DB5C0-1E15-43C2-86C0-8E90B36891EB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F304FB-1993-4893-A1CA-0927D962E5D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5150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03D01A-B2B5-4756-A002-FABF66361445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6675CB-4A1E-4BEE-A942-10E09214772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3365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400ED7-A030-4EFF-B2C3-0AD0E35101E5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6FC3D2-57CA-4A68-8DA2-D018B21A261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3984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9799B9-61FF-4904-81A3-654307033627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3758CC-4EFF-4C3F-AFD3-271A862ACE4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3121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9A5C94-9BC0-4FFA-A388-B94DF5DC090A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DE70F4-418A-4342-B11E-DC3358BFD6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6825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12B033-499F-4227-B292-3E07484209FC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BF48AB-CBEC-4773-98B5-8FC11A1041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1801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AAF03E-D2C1-465C-9982-717B815157CF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DC19CC-D868-4684-977F-1A46244247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91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9D05B-5BDC-42A3-B084-CF036E7B7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9490AE9-3B89-4896-9DA5-114B10D310DA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F29A00-7A09-45F2-A4A2-1682337416D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7436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09F6BE-4C73-49F6-9A18-B63B06EE7E8F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FBE159-81DE-44DE-8814-4AC719774AE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4869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3F9407-1F9E-495F-8109-3CA3CD38387A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4BFC87-9C81-4ACF-BD98-966483C3D82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85837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4DB5C0-1E15-43C2-86C0-8E90B36891EB}" type="datetimeFigureOut">
              <a:rPr lang="zh-CN" altLang="en-US"/>
              <a:pPr/>
              <a:t>2017/1/24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F304FB-1993-4893-A1CA-0927D962E5D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5150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7BB6-5E6F-4059-A6BB-1F06C08CE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92DBA-E87F-405C-9E94-43A7557A0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C7D2B-CF26-480B-A4E2-B8A09611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BF36-A801-4728-BF5C-E99CD6D7C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9D05B-5BDC-42A3-B084-CF036E7B7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B4AD-C696-459E-9817-50FCE498B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B4AD-C696-459E-9817-50FCE498B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66AA-B6F0-42B0-BA86-DFA66C447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9F37-831A-47BA-8C10-F9C43EFBC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72F3-0A4C-4170-80B6-AFD007DD8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E67C8-BB4C-4095-8DB1-DA6F83E7C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66AA-B6F0-42B0-BA86-DFA66C447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9F37-831A-47BA-8C10-F9C43EFBC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EC6784-580E-406F-BABA-025585F85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DFE266B-1D2A-46BC-8F8E-C94A2B6D3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zh-C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3EC6784-580E-406F-BABA-025585F85D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9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30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8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3800" b="1" dirty="0" smtClean="0">
                <a:latin typeface="Century Gothic" pitchFamily="34" charset="0"/>
              </a:rPr>
              <a:t>Segment </a:t>
            </a:r>
            <a:r>
              <a:rPr lang="en-US" sz="13800" b="1" dirty="0">
                <a:latin typeface="Century Gothic" pitchFamily="34" charset="0"/>
              </a:rPr>
              <a:t>Lengths in Circles</a:t>
            </a:r>
          </a:p>
        </p:txBody>
      </p:sp>
    </p:spTree>
    <p:extLst>
      <p:ext uri="{BB962C8B-B14F-4D97-AF65-F5344CB8AC3E}">
        <p14:creationId xmlns:p14="http://schemas.microsoft.com/office/powerpoint/2010/main" val="91347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Oval 2"/>
          <p:cNvSpPr>
            <a:spLocks noChangeArrowheads="1"/>
          </p:cNvSpPr>
          <p:nvPr/>
        </p:nvSpPr>
        <p:spPr bwMode="auto">
          <a:xfrm>
            <a:off x="228600" y="1676400"/>
            <a:ext cx="3276600" cy="33528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entury Gothic" pitchFamily="34" charset="0"/>
            </a:endParaRPr>
          </a:p>
        </p:txBody>
      </p:sp>
      <p:sp>
        <p:nvSpPr>
          <p:cNvPr id="104451" name="Line 3"/>
          <p:cNvSpPr>
            <a:spLocks noChangeShapeType="1"/>
          </p:cNvSpPr>
          <p:nvPr/>
        </p:nvSpPr>
        <p:spPr bwMode="auto">
          <a:xfrm flipV="1">
            <a:off x="457200" y="2362200"/>
            <a:ext cx="274320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685800" y="2147888"/>
            <a:ext cx="2209800" cy="2514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 rot="3230192">
            <a:off x="888151" y="2420193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rgbClr val="FF3399"/>
                </a:solidFill>
                <a:latin typeface="Century Gothic" pitchFamily="34" charset="0"/>
              </a:rPr>
              <a:t>part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 rot="3281978">
            <a:off x="1980092" y="3785772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rgbClr val="FF3399"/>
                </a:solidFill>
                <a:latin typeface="Century Gothic" pitchFamily="34" charset="0"/>
              </a:rPr>
              <a:t>part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 rot="19562437">
            <a:off x="517704" y="3223247"/>
            <a:ext cx="11049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3399"/>
                </a:solidFill>
                <a:latin typeface="Century Gothic" pitchFamily="34" charset="0"/>
              </a:rPr>
              <a:t>part</a:t>
            </a:r>
            <a:endParaRPr lang="en-US" sz="3000" b="1" dirty="0">
              <a:solidFill>
                <a:srgbClr val="FF3399"/>
              </a:solidFill>
              <a:latin typeface="Century Gothic" pitchFamily="34" charset="0"/>
            </a:endParaRP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 rot="19612621">
            <a:off x="1952881" y="2284166"/>
            <a:ext cx="127362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rgbClr val="FF3399"/>
                </a:solidFill>
                <a:latin typeface="Century Gothic" pitchFamily="34" charset="0"/>
              </a:rPr>
              <a:t>part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2819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Gothic" pitchFamily="34" charset="0"/>
              </a:rPr>
              <a:t>Type 1:</a:t>
            </a: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2971800" y="76200"/>
            <a:ext cx="5410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entury Gothic" pitchFamily="34" charset="0"/>
              </a:rPr>
              <a:t>Two chords intersect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entury Gothic" pitchFamily="34" charset="0"/>
              </a:rPr>
              <a:t>INSIDE the circle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00" t="55053" r="35770" b="18749"/>
          <a:stretch/>
        </p:blipFill>
        <p:spPr bwMode="auto">
          <a:xfrm rot="10800000">
            <a:off x="4495800" y="2008531"/>
            <a:ext cx="3886200" cy="34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4267200" y="4648200"/>
            <a:ext cx="685800" cy="8382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924800" y="4582769"/>
            <a:ext cx="685800" cy="8382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44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392208"/>
              </p:ext>
            </p:extLst>
          </p:nvPr>
        </p:nvGraphicFramePr>
        <p:xfrm>
          <a:off x="762000" y="5181600"/>
          <a:ext cx="76962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5" imgW="1638300" imgH="190500" progId="Equation.3">
                  <p:embed/>
                </p:oleObj>
              </mc:Choice>
              <mc:Fallback>
                <p:oleObj name="Equation" r:id="rId5" imgW="1638300" imgH="19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81600"/>
                        <a:ext cx="7696200" cy="8953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096000"/>
            <a:ext cx="7568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entury Gothic" pitchFamily="34" charset="0"/>
              </a:rPr>
              <a:t>Go down the chord and multiply</a:t>
            </a:r>
            <a:endParaRPr lang="en-US" sz="32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Oval 2"/>
          <p:cNvSpPr>
            <a:spLocks noChangeArrowheads="1"/>
          </p:cNvSpPr>
          <p:nvPr/>
        </p:nvSpPr>
        <p:spPr bwMode="auto">
          <a:xfrm>
            <a:off x="5257800" y="1263650"/>
            <a:ext cx="2971800" cy="28035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 flipV="1">
            <a:off x="5257800" y="1919288"/>
            <a:ext cx="2759075" cy="1041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>
            <a:off x="6073775" y="1416050"/>
            <a:ext cx="1698625" cy="24034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6319838" y="1416050"/>
            <a:ext cx="8477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FF0000"/>
                </a:solidFill>
                <a:latin typeface="Century Gothic" pitchFamily="34" charset="0"/>
              </a:rPr>
              <a:t>9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7304088" y="2686050"/>
            <a:ext cx="8493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7167563" y="1568450"/>
            <a:ext cx="8493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FF0000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5768975" y="2122488"/>
            <a:ext cx="8493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FF0000"/>
                </a:solidFill>
                <a:latin typeface="Century Gothic" pitchFamily="34" charset="0"/>
              </a:rPr>
              <a:t>x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1920875" y="4067175"/>
            <a:ext cx="1905000" cy="784830"/>
          </a:xfrm>
          <a:prstGeom prst="rect">
            <a:avLst/>
          </a:prstGeom>
          <a:solidFill>
            <a:srgbClr val="FFFFCC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 b="1" dirty="0">
                <a:latin typeface="Century Gothic" pitchFamily="34" charset="0"/>
              </a:rPr>
              <a:t>x = 3</a:t>
            </a:r>
          </a:p>
        </p:txBody>
      </p:sp>
      <p:sp>
        <p:nvSpPr>
          <p:cNvPr id="15370" name="Rectangle 26"/>
          <p:cNvSpPr>
            <a:spLocks noChangeArrowheads="1"/>
          </p:cNvSpPr>
          <p:nvPr/>
        </p:nvSpPr>
        <p:spPr bwMode="auto">
          <a:xfrm>
            <a:off x="419100" y="334963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3600">
                <a:latin typeface="Century Gothic" pitchFamily="34" charset="0"/>
              </a:rPr>
              <a:t>Solve for x.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638948"/>
              </p:ext>
            </p:extLst>
          </p:nvPr>
        </p:nvGraphicFramePr>
        <p:xfrm>
          <a:off x="412977" y="976313"/>
          <a:ext cx="416378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3" imgW="647640" imgH="177480" progId="Equation.DSMT4">
                  <p:embed/>
                </p:oleObj>
              </mc:Choice>
              <mc:Fallback>
                <p:oleObj name="Equation" r:id="rId3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977" y="976313"/>
                        <a:ext cx="4163786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939862"/>
              </p:ext>
            </p:extLst>
          </p:nvPr>
        </p:nvGraphicFramePr>
        <p:xfrm>
          <a:off x="855663" y="2122488"/>
          <a:ext cx="32654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5" imgW="507960" imgH="177480" progId="Equation.DSMT4">
                  <p:embed/>
                </p:oleObj>
              </mc:Choice>
              <mc:Fallback>
                <p:oleObj name="Equation" r:id="rId5" imgW="50796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2122488"/>
                        <a:ext cx="32654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7467600" cy="641350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chemeClr val="tx1"/>
                </a:solidFill>
                <a:latin typeface="Century Gothic" pitchFamily="34" charset="0"/>
              </a:rPr>
              <a:t>Find the length of DB.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762000" y="990600"/>
            <a:ext cx="4419600" cy="4648200"/>
            <a:chOff x="1008" y="672"/>
            <a:chExt cx="2784" cy="2928"/>
          </a:xfrm>
        </p:grpSpPr>
        <p:sp>
          <p:nvSpPr>
            <p:cNvPr id="16393" name="Oval 4"/>
            <p:cNvSpPr>
              <a:spLocks noChangeArrowheads="1"/>
            </p:cNvSpPr>
            <p:nvPr/>
          </p:nvSpPr>
          <p:spPr bwMode="auto">
            <a:xfrm>
              <a:off x="1008" y="672"/>
              <a:ext cx="2784" cy="292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6394" name="Line 5"/>
            <p:cNvSpPr>
              <a:spLocks noChangeShapeType="1"/>
            </p:cNvSpPr>
            <p:nvPr/>
          </p:nvSpPr>
          <p:spPr bwMode="auto">
            <a:xfrm>
              <a:off x="1392" y="1104"/>
              <a:ext cx="2112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6395" name="Line 6"/>
            <p:cNvSpPr>
              <a:spLocks noChangeShapeType="1"/>
            </p:cNvSpPr>
            <p:nvPr/>
          </p:nvSpPr>
          <p:spPr bwMode="auto">
            <a:xfrm flipV="1">
              <a:off x="2016" y="1872"/>
              <a:ext cx="1776" cy="16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6396" name="Text Box 7"/>
            <p:cNvSpPr txBox="1">
              <a:spLocks noChangeArrowheads="1"/>
            </p:cNvSpPr>
            <p:nvPr/>
          </p:nvSpPr>
          <p:spPr bwMode="auto">
            <a:xfrm>
              <a:off x="3264" y="2544"/>
              <a:ext cx="38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latin typeface="Century Gothic" pitchFamily="34" charset="0"/>
                </a:rPr>
                <a:t>8</a:t>
              </a:r>
            </a:p>
          </p:txBody>
        </p:sp>
        <p:sp>
          <p:nvSpPr>
            <p:cNvPr id="16397" name="Text Box 8"/>
            <p:cNvSpPr txBox="1">
              <a:spLocks noChangeArrowheads="1"/>
            </p:cNvSpPr>
            <p:nvPr/>
          </p:nvSpPr>
          <p:spPr bwMode="auto">
            <a:xfrm>
              <a:off x="2112" y="1440"/>
              <a:ext cx="576" cy="36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latin typeface="Century Gothic" pitchFamily="34" charset="0"/>
                </a:rPr>
                <a:t>12</a:t>
              </a:r>
            </a:p>
          </p:txBody>
        </p:sp>
        <p:sp>
          <p:nvSpPr>
            <p:cNvPr id="16398" name="Text Box 9"/>
            <p:cNvSpPr txBox="1">
              <a:spLocks noChangeArrowheads="1"/>
            </p:cNvSpPr>
            <p:nvPr/>
          </p:nvSpPr>
          <p:spPr bwMode="auto">
            <a:xfrm>
              <a:off x="3168" y="1872"/>
              <a:ext cx="528" cy="36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latin typeface="Century Gothic" pitchFamily="34" charset="0"/>
                </a:rPr>
                <a:t>2x</a:t>
              </a:r>
            </a:p>
          </p:txBody>
        </p:sp>
        <p:sp>
          <p:nvSpPr>
            <p:cNvPr id="16399" name="Text Box 10"/>
            <p:cNvSpPr txBox="1">
              <a:spLocks noChangeArrowheads="1"/>
            </p:cNvSpPr>
            <p:nvPr/>
          </p:nvSpPr>
          <p:spPr bwMode="auto">
            <a:xfrm>
              <a:off x="2160" y="2752"/>
              <a:ext cx="600" cy="36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latin typeface="Century Gothic" pitchFamily="34" charset="0"/>
                </a:rPr>
                <a:t>3x</a:t>
              </a:r>
            </a:p>
          </p:txBody>
        </p:sp>
      </p:grp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5791200" y="3702050"/>
            <a:ext cx="2819400" cy="98488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800" b="1" dirty="0">
                <a:latin typeface="Century Gothic" pitchFamily="34" charset="0"/>
              </a:rPr>
              <a:t>x = </a:t>
            </a:r>
            <a:r>
              <a:rPr lang="en-US" sz="5800" b="1" dirty="0" smtClean="0">
                <a:latin typeface="Century Gothic" pitchFamily="34" charset="0"/>
              </a:rPr>
              <a:t>4</a:t>
            </a:r>
            <a:endParaRPr lang="en-US" sz="5800" b="1" dirty="0">
              <a:latin typeface="Century Gothic" pitchFamily="34" charset="0"/>
              <a:sym typeface="Symbol" pitchFamily="18" charset="2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990600" y="1293813"/>
            <a:ext cx="76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A</a:t>
            </a:r>
          </a:p>
        </p:txBody>
      </p:sp>
      <p:sp>
        <p:nvSpPr>
          <p:cNvPr id="16390" name="TextBox 15"/>
          <p:cNvSpPr txBox="1">
            <a:spLocks noChangeArrowheads="1"/>
          </p:cNvSpPr>
          <p:nvPr/>
        </p:nvSpPr>
        <p:spPr bwMode="auto">
          <a:xfrm>
            <a:off x="2057400" y="55626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B</a:t>
            </a:r>
          </a:p>
        </p:txBody>
      </p:sp>
      <p:sp>
        <p:nvSpPr>
          <p:cNvPr id="16391" name="TextBox 16"/>
          <p:cNvSpPr txBox="1">
            <a:spLocks noChangeArrowheads="1"/>
          </p:cNvSpPr>
          <p:nvPr/>
        </p:nvSpPr>
        <p:spPr bwMode="auto">
          <a:xfrm>
            <a:off x="4648200" y="4541838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C</a:t>
            </a:r>
          </a:p>
        </p:txBody>
      </p:sp>
      <p:sp>
        <p:nvSpPr>
          <p:cNvPr id="16392" name="TextBox 17"/>
          <p:cNvSpPr txBox="1">
            <a:spLocks noChangeArrowheads="1"/>
          </p:cNvSpPr>
          <p:nvPr/>
        </p:nvSpPr>
        <p:spPr bwMode="auto">
          <a:xfrm>
            <a:off x="5148263" y="2559050"/>
            <a:ext cx="76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770423"/>
              </p:ext>
            </p:extLst>
          </p:nvPr>
        </p:nvGraphicFramePr>
        <p:xfrm>
          <a:off x="5257800" y="890142"/>
          <a:ext cx="3622675" cy="633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Equation" r:id="rId4" imgW="1015920" imgH="177480" progId="Equation.DSMT4">
                  <p:embed/>
                </p:oleObj>
              </mc:Choice>
              <mc:Fallback>
                <p:oleObj name="Equation" r:id="rId4" imgW="101592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890142"/>
                        <a:ext cx="3622675" cy="6338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743851"/>
              </p:ext>
            </p:extLst>
          </p:nvPr>
        </p:nvGraphicFramePr>
        <p:xfrm>
          <a:off x="6180138" y="1606550"/>
          <a:ext cx="2082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138" y="1606550"/>
                        <a:ext cx="20828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387383"/>
              </p:ext>
            </p:extLst>
          </p:nvPr>
        </p:nvGraphicFramePr>
        <p:xfrm>
          <a:off x="6340475" y="2590800"/>
          <a:ext cx="17208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8" imgW="482400" imgH="203040" progId="Equation.DSMT4">
                  <p:embed/>
                </p:oleObj>
              </mc:Choice>
              <mc:Fallback>
                <p:oleObj name="Equation" r:id="rId8" imgW="4824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0475" y="2590800"/>
                        <a:ext cx="17208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791200" y="5146357"/>
            <a:ext cx="2819400" cy="984885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800" b="1" dirty="0" smtClean="0">
                <a:latin typeface="Century Gothic" pitchFamily="34" charset="0"/>
                <a:sym typeface="Symbol" pitchFamily="18" charset="2"/>
              </a:rPr>
              <a:t>DB </a:t>
            </a:r>
            <a:r>
              <a:rPr lang="en-US" sz="5800" b="1" dirty="0">
                <a:latin typeface="Century Gothic" pitchFamily="34" charset="0"/>
                <a:sym typeface="Symbol" pitchFamily="18" charset="2"/>
              </a:rPr>
              <a:t>= 20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0" grpId="0"/>
      <p:bldP spid="1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131763"/>
            <a:ext cx="7467600" cy="64135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Century Gothic" pitchFamily="34" charset="0"/>
              </a:rPr>
              <a:t>Find the length of AC and DB.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410200" y="3505200"/>
            <a:ext cx="31242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latin typeface="Century Gothic" pitchFamily="34" charset="0"/>
              </a:rPr>
              <a:t>x</a:t>
            </a:r>
            <a:r>
              <a:rPr lang="en-US" sz="4800" b="1" dirty="0">
                <a:latin typeface="Century Gothic" pitchFamily="34" charset="0"/>
                <a:sym typeface="Symbol" pitchFamily="18" charset="2"/>
              </a:rPr>
              <a:t> =  </a:t>
            </a:r>
            <a:r>
              <a:rPr lang="en-US" sz="4800" b="1" dirty="0" smtClean="0">
                <a:latin typeface="Century Gothic" pitchFamily="34" charset="0"/>
                <a:sym typeface="Symbol" pitchFamily="18" charset="2"/>
              </a:rPr>
              <a:t>8</a:t>
            </a:r>
            <a:endParaRPr lang="en-US" sz="4800" b="1" dirty="0">
              <a:latin typeface="Century Gothic" pitchFamily="34" charset="0"/>
              <a:sym typeface="Symbol" pitchFamily="18" charset="2"/>
            </a:endParaRPr>
          </a:p>
        </p:txBody>
      </p:sp>
      <p:sp>
        <p:nvSpPr>
          <p:cNvPr id="17412" name="Oval 15"/>
          <p:cNvSpPr>
            <a:spLocks noChangeArrowheads="1"/>
          </p:cNvSpPr>
          <p:nvPr/>
        </p:nvSpPr>
        <p:spPr bwMode="auto">
          <a:xfrm>
            <a:off x="533400" y="1219200"/>
            <a:ext cx="3581400" cy="335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7413" name="Line 16"/>
          <p:cNvSpPr>
            <a:spLocks noChangeShapeType="1"/>
          </p:cNvSpPr>
          <p:nvPr/>
        </p:nvSpPr>
        <p:spPr bwMode="auto">
          <a:xfrm>
            <a:off x="2362200" y="1219200"/>
            <a:ext cx="76200" cy="335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7414" name="Line 17"/>
          <p:cNvSpPr>
            <a:spLocks noChangeShapeType="1"/>
          </p:cNvSpPr>
          <p:nvPr/>
        </p:nvSpPr>
        <p:spPr bwMode="auto">
          <a:xfrm>
            <a:off x="1143000" y="1676400"/>
            <a:ext cx="2895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7415" name="Text Box 18"/>
          <p:cNvSpPr txBox="1">
            <a:spLocks noChangeArrowheads="1"/>
          </p:cNvSpPr>
          <p:nvPr/>
        </p:nvSpPr>
        <p:spPr bwMode="auto">
          <a:xfrm>
            <a:off x="1524000" y="1828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entury Gothic" pitchFamily="34" charset="0"/>
              </a:rPr>
              <a:t>x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2895600" y="2286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entury Gothic" pitchFamily="34" charset="0"/>
              </a:rPr>
              <a:t>5</a:t>
            </a:r>
          </a:p>
        </p:txBody>
      </p:sp>
      <p:sp>
        <p:nvSpPr>
          <p:cNvPr id="17417" name="Text Box 20"/>
          <p:cNvSpPr txBox="1">
            <a:spLocks noChangeArrowheads="1"/>
          </p:cNvSpPr>
          <p:nvPr/>
        </p:nvSpPr>
        <p:spPr bwMode="auto">
          <a:xfrm>
            <a:off x="2362200" y="13716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entury Gothic" pitchFamily="34" charset="0"/>
              </a:rPr>
              <a:t>x – 4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1828800" y="3276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entury Gothic" pitchFamily="34" charset="0"/>
              </a:rPr>
              <a:t>10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762000" y="126365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A</a:t>
            </a:r>
          </a:p>
        </p:txBody>
      </p:sp>
      <p:sp>
        <p:nvSpPr>
          <p:cNvPr id="17420" name="TextBox 14"/>
          <p:cNvSpPr txBox="1">
            <a:spLocks noChangeArrowheads="1"/>
          </p:cNvSpPr>
          <p:nvPr/>
        </p:nvSpPr>
        <p:spPr bwMode="auto">
          <a:xfrm>
            <a:off x="2200275" y="453866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B</a:t>
            </a:r>
          </a:p>
        </p:txBody>
      </p:sp>
      <p:sp>
        <p:nvSpPr>
          <p:cNvPr id="17421" name="TextBox 15"/>
          <p:cNvSpPr txBox="1">
            <a:spLocks noChangeArrowheads="1"/>
          </p:cNvSpPr>
          <p:nvPr/>
        </p:nvSpPr>
        <p:spPr bwMode="auto">
          <a:xfrm>
            <a:off x="4029075" y="2276475"/>
            <a:ext cx="76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C</a:t>
            </a:r>
          </a:p>
        </p:txBody>
      </p:sp>
      <p:sp>
        <p:nvSpPr>
          <p:cNvPr id="17422" name="TextBox 16"/>
          <p:cNvSpPr txBox="1">
            <a:spLocks noChangeArrowheads="1"/>
          </p:cNvSpPr>
          <p:nvPr/>
        </p:nvSpPr>
        <p:spPr bwMode="auto">
          <a:xfrm>
            <a:off x="2082800" y="77311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222303"/>
              </p:ext>
            </p:extLst>
          </p:nvPr>
        </p:nvGraphicFramePr>
        <p:xfrm>
          <a:off x="4829175" y="850900"/>
          <a:ext cx="34417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3" imgW="965160" imgH="253800" progId="Equation.DSMT4">
                  <p:embed/>
                </p:oleObj>
              </mc:Choice>
              <mc:Fallback>
                <p:oleObj name="Equation" r:id="rId3" imgW="9651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175" y="850900"/>
                        <a:ext cx="34417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243681"/>
              </p:ext>
            </p:extLst>
          </p:nvPr>
        </p:nvGraphicFramePr>
        <p:xfrm>
          <a:off x="4876800" y="1725613"/>
          <a:ext cx="32607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5" imgW="914400" imgH="177480" progId="Equation.DSMT4">
                  <p:embed/>
                </p:oleObj>
              </mc:Choice>
              <mc:Fallback>
                <p:oleObj name="Equation" r:id="rId5" imgW="91440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25613"/>
                        <a:ext cx="326072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684258"/>
              </p:ext>
            </p:extLst>
          </p:nvPr>
        </p:nvGraphicFramePr>
        <p:xfrm>
          <a:off x="5238750" y="2514600"/>
          <a:ext cx="25368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7" imgW="711000" imgH="177480" progId="Equation.DSMT4">
                  <p:embed/>
                </p:oleObj>
              </mc:Choice>
              <mc:Fallback>
                <p:oleObj name="Equation" r:id="rId7" imgW="7110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2514600"/>
                        <a:ext cx="253682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257800" y="4461808"/>
            <a:ext cx="3124200" cy="21698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latin typeface="Century Gothic" pitchFamily="34" charset="0"/>
                <a:sym typeface="Symbol" pitchFamily="18" charset="2"/>
              </a:rPr>
              <a:t>AC </a:t>
            </a:r>
            <a:r>
              <a:rPr lang="en-US" sz="5400" b="1" dirty="0">
                <a:latin typeface="Century Gothic" pitchFamily="34" charset="0"/>
                <a:sym typeface="Symbol" pitchFamily="18" charset="2"/>
              </a:rPr>
              <a:t>= </a:t>
            </a:r>
            <a:r>
              <a:rPr lang="en-US" sz="5400" b="1" dirty="0" smtClean="0">
                <a:latin typeface="Century Gothic" pitchFamily="34" charset="0"/>
                <a:sym typeface="Symbol" pitchFamily="18" charset="2"/>
              </a:rPr>
              <a:t>13</a:t>
            </a:r>
            <a:endParaRPr lang="en-US" sz="5400" b="1" dirty="0">
              <a:latin typeface="Century Gothic" pitchFamily="34" charset="0"/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 sz="5400" b="1" dirty="0">
                <a:latin typeface="Century Gothic" pitchFamily="34" charset="0"/>
                <a:sym typeface="Symbol" pitchFamily="18" charset="2"/>
              </a:rPr>
              <a:t>DB = </a:t>
            </a:r>
            <a:r>
              <a:rPr lang="en-US" sz="5400" b="1" dirty="0" smtClean="0">
                <a:latin typeface="Century Gothic" pitchFamily="34" charset="0"/>
                <a:sym typeface="Symbol" pitchFamily="18" charset="2"/>
              </a:rPr>
              <a:t>14</a:t>
            </a:r>
            <a:endParaRPr lang="en-US" sz="5400" b="1" dirty="0">
              <a:latin typeface="Century Gothic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4" grpId="0"/>
      <p:bldP spid="1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C:\Users\cee13931\AppData\Local\Microsoft\Windows\Temporary Internet Files\Content.IE5\OXLGL115\MC900449049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" r="2016" b="1538"/>
          <a:stretch/>
        </p:blipFill>
        <p:spPr bwMode="auto">
          <a:xfrm>
            <a:off x="-76200" y="-76200"/>
            <a:ext cx="9220200" cy="695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183005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Round to 3 decimal places</a:t>
            </a:r>
            <a:endParaRPr lang="en-US" sz="4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059740"/>
            <a:ext cx="4788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C000"/>
                </a:solidFill>
                <a:latin typeface="+mj-lt"/>
              </a:rPr>
              <a:t>Practice WS</a:t>
            </a:r>
            <a:endParaRPr lang="en-US" sz="5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rot="871178">
            <a:off x="492858" y="5835411"/>
            <a:ext cx="2866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hiller" pitchFamily="82" charset="0"/>
              </a:rPr>
              <a:t>Beware:  HW ahead</a:t>
            </a:r>
            <a:endParaRPr lang="en-US" sz="3600" b="1" dirty="0">
              <a:solidFill>
                <a:schemeClr val="bg1"/>
              </a:solidFill>
              <a:latin typeface="Chiller" pitchFamily="82" charset="0"/>
            </a:endParaRPr>
          </a:p>
        </p:txBody>
      </p:sp>
      <p:pic>
        <p:nvPicPr>
          <p:cNvPr id="13315" name="Picture 3" descr="C:\Users\cee13931\AppData\Local\Microsoft\Windows\Temporary Internet Files\Content.IE5\OXLGL115\MC90043622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22072"/>
            <a:ext cx="2298413" cy="14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84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Halloween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3958</TotalTime>
  <Words>104</Words>
  <Application>Microsoft Office PowerPoint</Application>
  <PresentationFormat>On-screen Show (4:3)</PresentationFormat>
  <Paragraphs>44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宋体</vt:lpstr>
      <vt:lpstr>Arial</vt:lpstr>
      <vt:lpstr>Calibri</vt:lpstr>
      <vt:lpstr>Century Gothic</vt:lpstr>
      <vt:lpstr>Chiller</vt:lpstr>
      <vt:lpstr>Symbol</vt:lpstr>
      <vt:lpstr>Times New Roman</vt:lpstr>
      <vt:lpstr>Default Design</vt:lpstr>
      <vt:lpstr>1_Default Design</vt:lpstr>
      <vt:lpstr>iRespondGraphMaster</vt:lpstr>
      <vt:lpstr>Halloween 3</vt:lpstr>
      <vt:lpstr>1_iRespondQuestionMaster</vt:lpstr>
      <vt:lpstr>1_iRespondGraphMaster</vt:lpstr>
      <vt:lpstr>iRespondQuestionMaster</vt:lpstr>
      <vt:lpstr>Equation</vt:lpstr>
      <vt:lpstr>PowerPoint Presentation</vt:lpstr>
      <vt:lpstr>PowerPoint Presentation</vt:lpstr>
      <vt:lpstr>PowerPoint Presentation</vt:lpstr>
      <vt:lpstr>Find the length of DB.</vt:lpstr>
      <vt:lpstr>Find the length of AC and DB.</vt:lpstr>
      <vt:lpstr>PowerPoint Presentation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Allison Chapman</cp:lastModifiedBy>
  <cp:revision>87</cp:revision>
  <cp:lastPrinted>2013-10-29T12:18:52Z</cp:lastPrinted>
  <dcterms:created xsi:type="dcterms:W3CDTF">2002-02-14T15:27:49Z</dcterms:created>
  <dcterms:modified xsi:type="dcterms:W3CDTF">2017-01-24T20:35:06Z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