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77" r:id="rId2"/>
    <p:sldMasterId id="2147483791" r:id="rId3"/>
    <p:sldMasterId id="2147484053" r:id="rId4"/>
  </p:sldMasterIdLst>
  <p:notesMasterIdLst>
    <p:notesMasterId r:id="rId18"/>
  </p:notesMasterIdLst>
  <p:handoutMasterIdLst>
    <p:handoutMasterId r:id="rId19"/>
  </p:handoutMasterIdLst>
  <p:sldIdLst>
    <p:sldId id="278" r:id="rId5"/>
    <p:sldId id="297" r:id="rId6"/>
    <p:sldId id="280" r:id="rId7"/>
    <p:sldId id="282" r:id="rId8"/>
    <p:sldId id="284" r:id="rId9"/>
    <p:sldId id="285" r:id="rId10"/>
    <p:sldId id="286" r:id="rId11"/>
    <p:sldId id="287" r:id="rId12"/>
    <p:sldId id="259" r:id="rId13"/>
    <p:sldId id="314" r:id="rId14"/>
    <p:sldId id="276" r:id="rId15"/>
    <p:sldId id="303" r:id="rId16"/>
    <p:sldId id="302" r:id="rId17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>
      <p:cViewPr varScale="1">
        <p:scale>
          <a:sx n="69" d="100"/>
          <a:sy n="69" d="100"/>
        </p:scale>
        <p:origin x="12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6A7DB7-D99F-4E43-8CB9-3023C438EF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9793"/>
            <a:ext cx="5029200" cy="41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8E73D9-D53B-4CAF-AF5B-B06E650B9D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0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140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9725B-6B9B-42F3-AB4B-6DDE811A4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47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4FBB5-A1C1-4FE9-80FB-280058A87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26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1F1D8-786D-4B42-A517-C7A42A8102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189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C2C11-E571-4273-9944-24C4E67D2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45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472E1-DBD1-4D8D-926E-A6EEAAD650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12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3C36C39-5CA3-4DF1-B6FD-F413D86A8A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754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E06F173-85D8-4AAB-8D29-7F7B26525C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977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0C670E-C7E1-4487-91ED-213084DB12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416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F4483C0-5FCC-44C3-9605-F4348DBE21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945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538DB13-9230-4EBA-93AC-FF97BBC37E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189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7FBD504-6FCF-44CA-9D31-59468EB4A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96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D3264-E93E-4C64-8CB3-46AE7F9D4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578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EE3115B-C518-4F82-969A-2AB9EB89D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987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268BB9F-FDD3-4D1B-A23D-607CBE7F69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435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FA14AC7-FC20-4239-9FE1-AB1CA8F377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593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7392DFD-664B-45D2-88A8-7B9679C16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6782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A50DCA5-46B9-4FCA-AC65-A9A114E1E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121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ED705BD-32B7-45C1-9625-A498079C68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4804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F3A50AE-A960-47BD-B4F7-B4D58BCBC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8369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B37B07B-D32D-4C37-AB58-534014DE6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871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C239191-BC88-43E6-9F98-B0FB777D4D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518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6B97545-F641-4387-8DD0-3CD81B66F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99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99212-6144-458C-B446-A518FC0001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5385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CDB6952-2BCB-43B3-B815-A0D426F92C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1279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2A8D8BB-B032-43EB-B91B-F8BC04783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7686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A97C76B-E0A7-47A4-B3C6-50BC8A6AE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123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4D52B3D-7DEF-451F-B219-97411ECE9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8884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897B91E-FBB2-4992-82B3-D09E34007A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4440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F689E8-B9E0-4DA4-AA3B-1CB857884F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3582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816D54-C54E-4285-B86F-8CCD8B7022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2085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ACE460A-960C-4178-ABF6-5E43D89098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476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9094071-01AA-4369-9106-238133A24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7761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AEA65AD-C9C2-4BBA-B54A-E426E710C6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34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5438F-3A86-4DE9-84B6-8BEF1F73F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8086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977A4F8-22CD-438B-920D-9A7AD115C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7132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62C2266-A7D4-4F24-B355-56F880305D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617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BF9625C-D59F-431B-A7AF-7301A9129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2719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584A039-6745-4A49-86CC-795447615B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6829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31A18ED-7378-421B-A726-885D88217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1749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B10F661-D6A6-4B3B-8A26-23B085112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1229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4/11/2017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4631F10-9ACC-43F6-A02E-4B129F9B6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52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C632BDA-C4D7-4856-A893-6CD4BE7CBE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4682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1BF133A-46F4-4057-A639-D6CAD0EA69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8438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3AAB9A3-E959-4203-8A41-F353A5BF65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52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FDCC6-CEE1-46B7-94C0-F83EA2407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80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A0092-4E92-49B4-A3AA-F4F4BE62B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38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BFDE3-A82E-4E86-BE0D-AEAA94165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11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2546D-C6A1-42CC-A7F6-832178407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7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ABEE6-8F3F-4C6F-B78C-92EC50D173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49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5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8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036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9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3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037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7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7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033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83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84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85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4E90E66-410E-4D47-A7AD-448A553A2A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5" r:id="rId1"/>
    <p:sldLayoutId id="2147484533" r:id="rId2"/>
    <p:sldLayoutId id="2147484534" r:id="rId3"/>
    <p:sldLayoutId id="2147484535" r:id="rId4"/>
    <p:sldLayoutId id="2147484536" r:id="rId5"/>
    <p:sldLayoutId id="2147484537" r:id="rId6"/>
    <p:sldLayoutId id="2147484538" r:id="rId7"/>
    <p:sldLayoutId id="2147484539" r:id="rId8"/>
    <p:sldLayoutId id="2147484540" r:id="rId9"/>
    <p:sldLayoutId id="2147484541" r:id="rId10"/>
    <p:sldLayoutId id="2147484542" r:id="rId11"/>
    <p:sldLayoutId id="2147484543" r:id="rId12"/>
    <p:sldLayoutId id="21474845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2063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66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80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037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84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1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2060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4400" smtClean="0">
                <a:solidFill>
                  <a:schemeClr val="tx2"/>
                </a:solidFill>
                <a:latin typeface="Tahoma" pitchFamily="34" charset="0"/>
              </a:rPr>
              <a:t>iRespond Question Master</a:t>
            </a:r>
          </a:p>
        </p:txBody>
      </p:sp>
      <p:sp>
        <p:nvSpPr>
          <p:cNvPr id="2053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 smtClean="0">
                <a:latin typeface="Tahoma" pitchFamily="34" charset="0"/>
              </a:rPr>
              <a:t>A.) Response A</a:t>
            </a:r>
          </a:p>
        </p:txBody>
      </p:sp>
      <p:sp>
        <p:nvSpPr>
          <p:cNvPr id="2054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 smtClean="0">
                <a:latin typeface="Tahoma" pitchFamily="34" charset="0"/>
              </a:rPr>
              <a:t>B.) Response B</a:t>
            </a:r>
          </a:p>
        </p:txBody>
      </p:sp>
      <p:sp>
        <p:nvSpPr>
          <p:cNvPr id="2055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 smtClean="0">
                <a:latin typeface="Tahoma" pitchFamily="34" charset="0"/>
              </a:rPr>
              <a:t>C.) Response C</a:t>
            </a:r>
          </a:p>
        </p:txBody>
      </p:sp>
      <p:sp>
        <p:nvSpPr>
          <p:cNvPr id="2056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 smtClean="0">
                <a:latin typeface="Tahoma" pitchFamily="34" charset="0"/>
              </a:rPr>
              <a:t>D.) Response D</a:t>
            </a:r>
          </a:p>
        </p:txBody>
      </p:sp>
      <p:sp>
        <p:nvSpPr>
          <p:cNvPr id="2057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 smtClean="0">
                <a:latin typeface="Tahoma" pitchFamily="34" charset="0"/>
              </a:rPr>
              <a:t>E.) Response E</a:t>
            </a:r>
          </a:p>
        </p:txBody>
      </p:sp>
      <p:sp>
        <p:nvSpPr>
          <p:cNvPr id="2058" name="Percent"/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smtClean="0">
                <a:solidFill>
                  <a:srgbClr val="545472"/>
                </a:solidFill>
              </a:rPr>
              <a:t>Percent Complete 100%</a:t>
            </a:r>
          </a:p>
        </p:txBody>
      </p:sp>
      <p:sp>
        <p:nvSpPr>
          <p:cNvPr id="2059" name="Timer"/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smtClean="0">
                <a:solidFill>
                  <a:srgbClr val="545472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6" r:id="rId1"/>
    <p:sldLayoutId id="2147484547" r:id="rId2"/>
    <p:sldLayoutId id="2147484548" r:id="rId3"/>
    <p:sldLayoutId id="2147484549" r:id="rId4"/>
    <p:sldLayoutId id="2147484550" r:id="rId5"/>
    <p:sldLayoutId id="2147484551" r:id="rId6"/>
    <p:sldLayoutId id="2147484552" r:id="rId7"/>
    <p:sldLayoutId id="2147484553" r:id="rId8"/>
    <p:sldLayoutId id="2147484554" r:id="rId9"/>
    <p:sldLayoutId id="2147484555" r:id="rId10"/>
    <p:sldLayoutId id="2147484556" r:id="rId11"/>
    <p:sldLayoutId id="21474845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3111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114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128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037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132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5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310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6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mtClean="0"/>
              <a:t>iRespond Graph</a:t>
            </a:r>
          </a:p>
        </p:txBody>
      </p:sp>
      <p:grpSp>
        <p:nvGrpSpPr>
          <p:cNvPr id="307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06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07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grpSp>
        <p:nvGrpSpPr>
          <p:cNvPr id="307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1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67%</a:t>
              </a:r>
            </a:p>
          </p:txBody>
        </p:sp>
        <p:sp>
          <p:nvSpPr>
            <p:cNvPr id="3102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33%</a:t>
              </a:r>
            </a:p>
          </p:txBody>
        </p:sp>
        <p:sp>
          <p:nvSpPr>
            <p:cNvPr id="3103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100%</a:t>
              </a:r>
            </a:p>
          </p:txBody>
        </p:sp>
        <p:sp>
          <p:nvSpPr>
            <p:cNvPr id="3104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100%</a:t>
              </a:r>
            </a:p>
          </p:txBody>
        </p:sp>
        <p:sp>
          <p:nvSpPr>
            <p:cNvPr id="3105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67%</a:t>
              </a:r>
            </a:p>
          </p:txBody>
        </p:sp>
      </p:grpSp>
      <p:grpSp>
        <p:nvGrpSpPr>
          <p:cNvPr id="307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098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99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00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grpSp>
        <p:nvGrpSpPr>
          <p:cNvPr id="308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3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A*</a:t>
              </a:r>
            </a:p>
          </p:txBody>
        </p:sp>
        <p:sp>
          <p:nvSpPr>
            <p:cNvPr id="3094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B*</a:t>
              </a:r>
            </a:p>
          </p:txBody>
        </p:sp>
        <p:sp>
          <p:nvSpPr>
            <p:cNvPr id="3095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C</a:t>
              </a:r>
            </a:p>
          </p:txBody>
        </p:sp>
        <p:sp>
          <p:nvSpPr>
            <p:cNvPr id="3096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D</a:t>
              </a:r>
            </a:p>
          </p:txBody>
        </p:sp>
        <p:sp>
          <p:nvSpPr>
            <p:cNvPr id="3097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 smtClean="0">
                  <a:solidFill>
                    <a:srgbClr val="545472"/>
                  </a:solidFill>
                </a:rPr>
                <a:t>E</a:t>
              </a:r>
            </a:p>
          </p:txBody>
        </p:sp>
      </p:grpSp>
      <p:grpSp>
        <p:nvGrpSpPr>
          <p:cNvPr id="308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87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8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9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0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1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2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8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3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 smtClean="0">
                  <a:solidFill>
                    <a:srgbClr val="545472"/>
                  </a:solidFill>
                </a:rPr>
                <a:t>0</a:t>
              </a:r>
            </a:p>
          </p:txBody>
        </p:sp>
        <p:sp>
          <p:nvSpPr>
            <p:cNvPr id="3084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 smtClean="0">
                  <a:solidFill>
                    <a:srgbClr val="545472"/>
                  </a:solidFill>
                </a:rPr>
                <a:t>1</a:t>
              </a:r>
            </a:p>
          </p:txBody>
        </p:sp>
        <p:sp>
          <p:nvSpPr>
            <p:cNvPr id="3085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 smtClean="0">
                  <a:solidFill>
                    <a:srgbClr val="545472"/>
                  </a:solidFill>
                </a:rPr>
                <a:t>2</a:t>
              </a:r>
            </a:p>
          </p:txBody>
        </p:sp>
        <p:sp>
          <p:nvSpPr>
            <p:cNvPr id="3086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 smtClean="0">
                  <a:solidFill>
                    <a:srgbClr val="545472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8" r:id="rId1"/>
    <p:sldLayoutId id="2147484559" r:id="rId2"/>
    <p:sldLayoutId id="2147484560" r:id="rId3"/>
    <p:sldLayoutId id="2147484561" r:id="rId4"/>
    <p:sldLayoutId id="2147484562" r:id="rId5"/>
    <p:sldLayoutId id="2147484563" r:id="rId6"/>
    <p:sldLayoutId id="2147484564" r:id="rId7"/>
    <p:sldLayoutId id="2147484565" r:id="rId8"/>
    <p:sldLayoutId id="2147484566" r:id="rId9"/>
    <p:sldLayoutId id="2147484567" r:id="rId10"/>
    <p:sldLayoutId id="2147484568" r:id="rId11"/>
    <p:sldLayoutId id="21474845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D2F8839-4969-4326-BFD7-96EE7CEBE1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D6ECFF"/>
                </a:solidFill>
                <a:latin typeface="Century Gothic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D6ECFF"/>
                </a:solidFill>
                <a:latin typeface="Century Gothic"/>
              </a:defRPr>
            </a:lvl1pPr>
          </a:lstStyle>
          <a:p>
            <a:pPr>
              <a:defRPr/>
            </a:pPr>
            <a:fld id="{5564A62C-545B-49CD-84A8-619314C9ED38}" type="datetime1">
              <a:rPr lang="en-US"/>
              <a:pPr>
                <a:defRPr/>
              </a:pPr>
              <a:t>4/11/2017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0" r:id="rId1"/>
    <p:sldLayoutId id="2147484571" r:id="rId2"/>
    <p:sldLayoutId id="2147484572" r:id="rId3"/>
    <p:sldLayoutId id="2147484573" r:id="rId4"/>
    <p:sldLayoutId id="2147484574" r:id="rId5"/>
    <p:sldLayoutId id="2147484575" r:id="rId6"/>
    <p:sldLayoutId id="2147484576" r:id="rId7"/>
    <p:sldLayoutId id="2147484577" r:id="rId8"/>
    <p:sldLayoutId id="2147484578" r:id="rId9"/>
    <p:sldLayoutId id="2147484579" r:id="rId10"/>
    <p:sldLayoutId id="2147484580" r:id="rId11"/>
    <p:sldLayoutId id="214748458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738AC8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6.wmf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.png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2.png"/><Relationship Id="rId10" Type="http://schemas.openxmlformats.org/officeDocument/2006/relationships/image" Target="../media/image15.wmf"/><Relationship Id="rId19" Type="http://schemas.openxmlformats.org/officeDocument/2006/relationships/image" Target="../media/image6.png"/><Relationship Id="rId4" Type="http://schemas.openxmlformats.org/officeDocument/2006/relationships/image" Target="../media/image1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5.png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2.wmf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.png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image" Target="../media/image2.png"/><Relationship Id="rId10" Type="http://schemas.openxmlformats.org/officeDocument/2006/relationships/image" Target="../media/image21.wmf"/><Relationship Id="rId19" Type="http://schemas.openxmlformats.org/officeDocument/2006/relationships/image" Target="../media/image6.png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0.wmf"/><Relationship Id="rId4" Type="http://schemas.openxmlformats.org/officeDocument/2006/relationships/image" Target="../media/image3.png"/><Relationship Id="rId9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381000" y="2133600"/>
            <a:ext cx="8486775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Daily Question:</a:t>
            </a: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How do you rewrite logs and exponentials?  </a:t>
            </a: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How do you solve logs and exponentials?</a:t>
            </a:r>
          </a:p>
        </p:txBody>
      </p:sp>
      <p:pic>
        <p:nvPicPr>
          <p:cNvPr id="94211" name="Picture 3" descr="j00902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2" name="Picture 4" descr="j03044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88" y="5311775"/>
            <a:ext cx="1446212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WordArt 5"/>
          <p:cNvSpPr>
            <a:spLocks noChangeArrowheads="1" noChangeShapeType="1" noTextEdit="1"/>
          </p:cNvSpPr>
          <p:nvPr/>
        </p:nvSpPr>
        <p:spPr bwMode="auto">
          <a:xfrm>
            <a:off x="0" y="457200"/>
            <a:ext cx="7162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Arial Black" panose="020B0A04020102020204" pitchFamily="34" charset="0"/>
              </a:rPr>
              <a:t>Logarithmic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Arial Black" panose="020B0A04020102020204" pitchFamily="34" charset="0"/>
              </a:rPr>
              <a:t>Functions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n-US" altLang="en-US" smtClean="0"/>
              <a:t>Questions??</a:t>
            </a:r>
          </a:p>
        </p:txBody>
      </p:sp>
      <p:pic>
        <p:nvPicPr>
          <p:cNvPr id="4" name="Picture 30" descr="j03044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33800" y="5105400"/>
            <a:ext cx="15255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WordArt 2"/>
          <p:cNvSpPr>
            <a:spLocks noChangeArrowheads="1" noChangeShapeType="1" noTextEdit="1"/>
          </p:cNvSpPr>
          <p:nvPr/>
        </p:nvSpPr>
        <p:spPr bwMode="auto">
          <a:xfrm rot="5400000">
            <a:off x="-2119312" y="2728912"/>
            <a:ext cx="5867400" cy="1019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Homework</a:t>
            </a:r>
          </a:p>
        </p:txBody>
      </p:sp>
      <p:pic>
        <p:nvPicPr>
          <p:cNvPr id="91141" name="Picture 5" descr="j00902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702175"/>
            <a:ext cx="1981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0" descr="j03044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77200" y="5235575"/>
            <a:ext cx="15255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Solving Exponential Equations</a:t>
            </a:r>
            <a:endParaRPr lang="en-US" sz="7200" dirty="0"/>
          </a:p>
        </p:txBody>
      </p:sp>
      <p:pic>
        <p:nvPicPr>
          <p:cNvPr id="4" name="Picture 30" descr="j03044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0800" y="5334000"/>
            <a:ext cx="15255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5"/>
          <a:stretch>
            <a:fillRect/>
          </a:stretch>
        </p:blipFill>
        <p:spPr bwMode="auto">
          <a:xfrm>
            <a:off x="942975" y="685800"/>
            <a:ext cx="736282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0" descr="j03044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18413" y="5235575"/>
            <a:ext cx="1525587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LOGS EQUAL THE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8004" name="WordArt 4"/>
          <p:cNvSpPr>
            <a:spLocks noChangeArrowheads="1" noChangeShapeType="1" noTextEdit="1"/>
          </p:cNvSpPr>
          <p:nvPr/>
        </p:nvSpPr>
        <p:spPr bwMode="auto">
          <a:xfrm>
            <a:off x="1143000" y="1828800"/>
            <a:ext cx="6553200" cy="4114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Exponent!</a:t>
            </a:r>
          </a:p>
        </p:txBody>
      </p:sp>
      <p:pic>
        <p:nvPicPr>
          <p:cNvPr id="5" name="Picture 4" descr="j03044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311775"/>
            <a:ext cx="144621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09600" y="19939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endParaRPr lang="en-US" altLang="en-US" sz="2400" b="1" u="sng">
              <a:latin typeface="Times New Roman" panose="02020603050405020304" pitchFamily="18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09600" y="1917700"/>
            <a:ext cx="8061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The inverse of an exponential function is a </a:t>
            </a:r>
            <a:r>
              <a:rPr lang="en-US" altLang="en-US" b="1" u="sng">
                <a:latin typeface="Times New Roman" panose="02020603050405020304" pitchFamily="18" charset="0"/>
              </a:rPr>
              <a:t>logarithmic function</a:t>
            </a:r>
            <a:r>
              <a:rPr lang="en-US" altLang="en-US">
                <a:latin typeface="Times New Roman" panose="02020603050405020304" pitchFamily="18" charset="0"/>
              </a:rPr>
              <a:t>.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Logarithmic Function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157288" y="3276600"/>
            <a:ext cx="670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4000" i="1">
                <a:latin typeface="Times New Roman" panose="02020603050405020304" pitchFamily="18" charset="0"/>
              </a:rPr>
              <a:t>x = log </a:t>
            </a:r>
            <a:r>
              <a:rPr lang="en-US" altLang="en-US" sz="4000" i="1" baseline="-25000">
                <a:latin typeface="Times New Roman" panose="02020603050405020304" pitchFamily="18" charset="0"/>
              </a:rPr>
              <a:t>a </a:t>
            </a:r>
            <a:r>
              <a:rPr lang="en-US" altLang="en-US" sz="4000" i="1">
                <a:latin typeface="Times New Roman" panose="02020603050405020304" pitchFamily="18" charset="0"/>
              </a:rPr>
              <a:t>y</a:t>
            </a:r>
            <a:endParaRPr lang="en-US" altLang="en-US" sz="4000" b="1" u="sng">
              <a:latin typeface="Times New Roman" panose="02020603050405020304" pitchFamily="18" charset="0"/>
            </a:endParaRP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1295400" y="4267200"/>
            <a:ext cx="670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read:  “x equals log base  </a:t>
            </a:r>
            <a:r>
              <a:rPr lang="en-US" altLang="en-US" sz="3600" i="1">
                <a:latin typeface="Times New Roman" panose="02020603050405020304" pitchFamily="18" charset="0"/>
              </a:rPr>
              <a:t>a</a:t>
            </a:r>
            <a:r>
              <a:rPr lang="en-US" altLang="en-US" sz="3600">
                <a:latin typeface="Times New Roman" panose="02020603050405020304" pitchFamily="18" charset="0"/>
              </a:rPr>
              <a:t> of  </a:t>
            </a:r>
            <a:r>
              <a:rPr lang="en-US" altLang="en-US" sz="3600" i="1">
                <a:latin typeface="Times New Roman" panose="02020603050405020304" pitchFamily="18" charset="0"/>
              </a:rPr>
              <a:t>y”</a:t>
            </a:r>
            <a:endParaRPr lang="en-US" altLang="en-US" sz="3600" b="1" u="sng">
              <a:latin typeface="Times New Roman" panose="02020603050405020304" pitchFamily="18" charset="0"/>
            </a:endParaRPr>
          </a:p>
        </p:txBody>
      </p:sp>
      <p:pic>
        <p:nvPicPr>
          <p:cNvPr id="105479" name="Picture 7" descr="j030444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35575"/>
            <a:ext cx="144621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autoUpdateAnimBg="0"/>
      <p:bldP spid="10547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33400" y="1143000"/>
            <a:ext cx="83486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We can convert exponential equations to logarithmic equations and vice versa, using this:</a:t>
            </a:r>
          </a:p>
        </p:txBody>
      </p:sp>
      <p:pic>
        <p:nvPicPr>
          <p:cNvPr id="107528" name="Picture 8" descr="j030444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5235575"/>
            <a:ext cx="1446212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03341" y="3200400"/>
                <a:ext cx="8319906" cy="7969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4800" dirty="0" smtClean="0"/>
                  <a:t> is the same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4800" dirty="0" smtClean="0"/>
                  <a:t> </a:t>
                </a:r>
                <a:endParaRPr lang="en-US" sz="4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41" y="3200400"/>
                <a:ext cx="8319906" cy="796949"/>
              </a:xfrm>
              <a:prstGeom prst="rect">
                <a:avLst/>
              </a:prstGeom>
              <a:blipFill>
                <a:blip r:embed="rId8"/>
                <a:stretch>
                  <a:fillRect t="-23664" b="-36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308100" y="1379538"/>
          <a:ext cx="22796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1" name="Equation" r:id="rId3" imgW="748975" imgH="291973" progId="Equation.DSMT4">
                  <p:embed/>
                </p:oleObj>
              </mc:Choice>
              <mc:Fallback>
                <p:oleObj name="Equation" r:id="rId3" imgW="748975" imgH="29197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1379538"/>
                        <a:ext cx="22796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1460500" y="2897188"/>
          <a:ext cx="25050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2" name="Equation" r:id="rId5" imgW="609336" imgH="215806" progId="Equation.DSMT4">
                  <p:embed/>
                </p:oleObj>
              </mc:Choice>
              <mc:Fallback>
                <p:oleObj name="Equation" r:id="rId5" imgW="609336" imgH="21580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2897188"/>
                        <a:ext cx="250507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1308100" y="4414838"/>
          <a:ext cx="212725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3" name="Equation" r:id="rId7" imgW="532937" imgH="215713" progId="Equation.DSMT4">
                  <p:embed/>
                </p:oleObj>
              </mc:Choice>
              <mc:Fallback>
                <p:oleObj name="Equation" r:id="rId7" imgW="532937" imgH="2157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4414838"/>
                        <a:ext cx="2127250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3" name="Object 5"/>
          <p:cNvGraphicFramePr>
            <a:graphicFrameLocks noChangeAspect="1"/>
          </p:cNvGraphicFramePr>
          <p:nvPr/>
        </p:nvGraphicFramePr>
        <p:xfrm>
          <a:off x="4951413" y="1303338"/>
          <a:ext cx="181610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4" name="Equation" r:id="rId9" imgW="368140" imgH="215806" progId="Equation.DSMT4">
                  <p:embed/>
                </p:oleObj>
              </mc:Choice>
              <mc:Fallback>
                <p:oleObj name="Equation" r:id="rId9" imgW="368140" imgH="21580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413" y="1303338"/>
                        <a:ext cx="1816100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4" name="Object 6"/>
          <p:cNvGraphicFramePr>
            <a:graphicFrameLocks noChangeAspect="1"/>
          </p:cNvGraphicFramePr>
          <p:nvPr/>
        </p:nvGraphicFramePr>
        <p:xfrm>
          <a:off x="4724400" y="2897188"/>
          <a:ext cx="19685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5" name="Equation" r:id="rId11" imgW="406048" imgH="215713" progId="Equation.DSMT4">
                  <p:embed/>
                </p:oleObj>
              </mc:Choice>
              <mc:Fallback>
                <p:oleObj name="Equation" r:id="rId11" imgW="406048" imgH="21571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897188"/>
                        <a:ext cx="19685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5" name="Object 7"/>
          <p:cNvGraphicFramePr>
            <a:graphicFrameLocks noChangeAspect="1"/>
          </p:cNvGraphicFramePr>
          <p:nvPr/>
        </p:nvGraphicFramePr>
        <p:xfrm>
          <a:off x="4724400" y="4340225"/>
          <a:ext cx="20431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6" name="Equation" r:id="rId13" imgW="342603" imgH="215713" progId="Equation.DSMT4">
                  <p:embed/>
                </p:oleObj>
              </mc:Choice>
              <mc:Fallback>
                <p:oleObj name="Equation" r:id="rId13" imgW="342603" imgH="2157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340225"/>
                        <a:ext cx="204311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-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Convert to exponential form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701675" y="14557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1)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777875" y="29940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Arial" panose="020B0604020202020204" pitchFamily="34" charset="0"/>
              </a:rPr>
              <a:t>2)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777875" y="45037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solidFill>
                  <a:schemeClr val="folHlink"/>
                </a:solidFill>
                <a:latin typeface="Arial" panose="020B0604020202020204" pitchFamily="34" charset="0"/>
              </a:rPr>
              <a:t>3)</a:t>
            </a: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76200" y="4035425"/>
            <a:ext cx="88979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93663" y="2443163"/>
            <a:ext cx="88979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09582" name="Picture 14" descr="j030444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235575"/>
            <a:ext cx="144621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1460500" y="2897188"/>
          <a:ext cx="16002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5" name="Equation" r:id="rId3" imgW="329914" imgH="177646" progId="Equation.DSMT4">
                  <p:embed/>
                </p:oleObj>
              </mc:Choice>
              <mc:Fallback>
                <p:oleObj name="Equation" r:id="rId3" imgW="329914" imgH="17764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2897188"/>
                        <a:ext cx="16002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3889375" y="2746375"/>
          <a:ext cx="311150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6" name="Equation" r:id="rId5" imgW="761669" imgH="291973" progId="Equation.DSMT4">
                  <p:embed/>
                </p:oleObj>
              </mc:Choice>
              <mc:Fallback>
                <p:oleObj name="Equation" r:id="rId5" imgW="761669" imgH="29197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2746375"/>
                        <a:ext cx="3111500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6" name="Object 4"/>
          <p:cNvGraphicFramePr>
            <a:graphicFrameLocks noChangeAspect="1"/>
          </p:cNvGraphicFramePr>
          <p:nvPr/>
        </p:nvGraphicFramePr>
        <p:xfrm>
          <a:off x="1460500" y="4264025"/>
          <a:ext cx="16764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7" name="Equation" r:id="rId7" imgW="482181" imgH="317225" progId="Equation.DSMT4">
                  <p:embed/>
                </p:oleObj>
              </mc:Choice>
              <mc:Fallback>
                <p:oleObj name="Equation" r:id="rId7" imgW="482181" imgH="31722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4264025"/>
                        <a:ext cx="167640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1308100" y="1379538"/>
          <a:ext cx="19812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8" name="Equation" r:id="rId9" imgW="863225" imgH="279279" progId="Equation.DSMT4">
                  <p:embed/>
                </p:oleObj>
              </mc:Choice>
              <mc:Fallback>
                <p:oleObj name="Equation" r:id="rId9" imgW="863225" imgH="27927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1379538"/>
                        <a:ext cx="198120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8" name="Object 6"/>
          <p:cNvGraphicFramePr>
            <a:graphicFrameLocks noChangeAspect="1"/>
          </p:cNvGraphicFramePr>
          <p:nvPr/>
        </p:nvGraphicFramePr>
        <p:xfrm>
          <a:off x="3660775" y="4187825"/>
          <a:ext cx="356711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9" name="Equation" r:id="rId11" imgW="850531" imgH="317362" progId="Equation.DSMT4">
                  <p:embed/>
                </p:oleObj>
              </mc:Choice>
              <mc:Fallback>
                <p:oleObj name="Equation" r:id="rId11" imgW="850531" imgH="31736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4187825"/>
                        <a:ext cx="3567113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9" name="Object 7"/>
          <p:cNvGraphicFramePr>
            <a:graphicFrameLocks noChangeAspect="1"/>
          </p:cNvGraphicFramePr>
          <p:nvPr/>
        </p:nvGraphicFramePr>
        <p:xfrm>
          <a:off x="3975100" y="1379538"/>
          <a:ext cx="3556000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0" name="Equation" r:id="rId13" imgW="1104900" imgH="292100" progId="Equation.DSMT4">
                  <p:embed/>
                </p:oleObj>
              </mc:Choice>
              <mc:Fallback>
                <p:oleObj name="Equation" r:id="rId13" imgW="1104900" imgH="292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1379538"/>
                        <a:ext cx="3556000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1225"/>
          </a:xfrm>
        </p:spPr>
        <p:txBody>
          <a:bodyPr/>
          <a:lstStyle/>
          <a:p>
            <a:pPr eaLnBrk="1" hangingPunct="1"/>
            <a:r>
              <a:rPr lang="en-US" altLang="en-US" smtClean="0"/>
              <a:t>Convert to logarithmic form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701675" y="14557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4)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777875" y="29940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Arial" panose="020B0604020202020204" pitchFamily="34" charset="0"/>
              </a:rPr>
              <a:t>5)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777875" y="45037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solidFill>
                  <a:schemeClr val="folHlink"/>
                </a:solidFill>
                <a:latin typeface="Arial" panose="020B0604020202020204" pitchFamily="34" charset="0"/>
              </a:rPr>
              <a:t>6)</a:t>
            </a: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76200" y="4035425"/>
            <a:ext cx="88979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93663" y="2443163"/>
            <a:ext cx="88979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10606" name="Picture 14" descr="j030444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35575"/>
            <a:ext cx="144621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Now that we can convert between the two forms we can simplify logarithmic expressions. </a:t>
            </a:r>
            <a:r>
              <a:rPr lang="en-US" altLang="en-US" b="1" smtClean="0"/>
              <a:t>Without a Calculator!</a:t>
            </a:r>
          </a:p>
        </p:txBody>
      </p:sp>
      <p:pic>
        <p:nvPicPr>
          <p:cNvPr id="111620" name="Picture 4" descr="j03044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311775"/>
            <a:ext cx="144621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-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Simplify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55613" y="13716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 smtClean="0"/>
              <a:t>7.  log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</a:t>
            </a:r>
            <a:r>
              <a:rPr lang="en-US" altLang="en-US" dirty="0"/>
              <a:t>32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457200" y="2468563"/>
            <a:ext cx="2895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 smtClean="0"/>
              <a:t>8.  log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</a:t>
            </a:r>
            <a:r>
              <a:rPr lang="en-US" altLang="en-US" dirty="0"/>
              <a:t>27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457200" y="3352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 smtClean="0"/>
              <a:t>9.  log</a:t>
            </a:r>
            <a:r>
              <a:rPr lang="en-US" altLang="en-US" baseline="-25000" dirty="0" smtClean="0"/>
              <a:t>4</a:t>
            </a:r>
            <a:r>
              <a:rPr lang="en-US" altLang="en-US" dirty="0" smtClean="0"/>
              <a:t> </a:t>
            </a:r>
            <a:r>
              <a:rPr lang="en-US" altLang="en-US" dirty="0"/>
              <a:t>2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 smtClean="0"/>
              <a:t>10.  log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</a:t>
            </a:r>
            <a:r>
              <a:rPr lang="en-US" altLang="en-US" dirty="0"/>
              <a:t>1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3656013" y="13716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2</a:t>
            </a:r>
            <a:r>
              <a:rPr lang="en-US" altLang="en-US" baseline="30000"/>
              <a:t>x</a:t>
            </a:r>
            <a:r>
              <a:rPr lang="en-US" altLang="en-US"/>
              <a:t> = 32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656013" y="2590800"/>
            <a:ext cx="1830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3</a:t>
            </a:r>
            <a:r>
              <a:rPr lang="en-US" altLang="en-US" baseline="30000"/>
              <a:t>x</a:t>
            </a:r>
            <a:r>
              <a:rPr lang="en-US" altLang="en-US"/>
              <a:t> = 27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3656013" y="3352800"/>
            <a:ext cx="1830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4</a:t>
            </a:r>
            <a:r>
              <a:rPr lang="en-US" altLang="en-US" baseline="30000"/>
              <a:t>x</a:t>
            </a:r>
            <a:r>
              <a:rPr lang="en-US" altLang="en-US"/>
              <a:t> = 2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3656013" y="4343400"/>
            <a:ext cx="1677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3</a:t>
            </a:r>
            <a:r>
              <a:rPr lang="en-US" altLang="en-US" baseline="30000"/>
              <a:t>x</a:t>
            </a:r>
            <a:r>
              <a:rPr lang="en-US" altLang="en-US"/>
              <a:t> = 1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5940425" y="1371600"/>
            <a:ext cx="1831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x = 5</a:t>
            </a: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5940425" y="2544763"/>
            <a:ext cx="2133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x = 3</a:t>
            </a: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5940425" y="33528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x = 1/2</a:t>
            </a: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5940425" y="43434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x = 0</a:t>
            </a:r>
          </a:p>
        </p:txBody>
      </p:sp>
      <p:sp>
        <p:nvSpPr>
          <p:cNvPr id="52241" name="Line 18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2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3" name="Line 20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1" name="Picture 30" descr="j030444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0413" y="5159375"/>
            <a:ext cx="1525587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utoUpdateAnimBg="0"/>
      <p:bldP spid="112645" grpId="0" autoUpdateAnimBg="0"/>
      <p:bldP spid="112646" grpId="0" autoUpdateAnimBg="0"/>
      <p:bldP spid="112647" grpId="0" autoUpdateAnimBg="0"/>
      <p:bldP spid="112648" grpId="0" autoUpdateAnimBg="0"/>
      <p:bldP spid="112649" grpId="0" autoUpdateAnimBg="0"/>
      <p:bldP spid="112650" grpId="0" autoUpdateAnimBg="0"/>
      <p:bldP spid="112651" grpId="0" autoUpdateAnimBg="0"/>
      <p:bldP spid="112652" grpId="0" autoUpdateAnimBg="0"/>
      <p:bldP spid="112653" grpId="0" autoUpdateAnimBg="0"/>
      <p:bldP spid="11265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800"/>
              <a:t>Evaluate</a:t>
            </a:r>
          </a:p>
        </p:txBody>
      </p:sp>
      <p:graphicFrame>
        <p:nvGraphicFramePr>
          <p:cNvPr id="645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348742"/>
              </p:ext>
            </p:extLst>
          </p:nvPr>
        </p:nvGraphicFramePr>
        <p:xfrm>
          <a:off x="212725" y="887413"/>
          <a:ext cx="2622550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4" name="Equation" r:id="rId8" imgW="749160" imgH="393480" progId="Equation.DSMT4">
                  <p:embed/>
                </p:oleObj>
              </mc:Choice>
              <mc:Fallback>
                <p:oleObj name="Equation" r:id="rId8" imgW="7491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887413"/>
                        <a:ext cx="2622550" cy="147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Text Box 28"/>
          <p:cNvSpPr txBox="1">
            <a:spLocks noChangeArrowheads="1"/>
          </p:cNvSpPr>
          <p:nvPr/>
        </p:nvSpPr>
        <p:spPr bwMode="auto">
          <a:xfrm>
            <a:off x="0" y="1371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3253" name="WordArt 29"/>
          <p:cNvSpPr>
            <a:spLocks noChangeArrowheads="1" noChangeShapeType="1" noTextEdit="1"/>
          </p:cNvSpPr>
          <p:nvPr/>
        </p:nvSpPr>
        <p:spPr bwMode="auto">
          <a:xfrm>
            <a:off x="1981200" y="228600"/>
            <a:ext cx="828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try:</a:t>
            </a:r>
          </a:p>
        </p:txBody>
      </p:sp>
      <p:pic>
        <p:nvPicPr>
          <p:cNvPr id="8" name="Picture 30" descr="j030444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0" y="5105400"/>
            <a:ext cx="15255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djacenc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5161</TotalTime>
  <Words>163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Arial Black</vt:lpstr>
      <vt:lpstr>Cambria Math</vt:lpstr>
      <vt:lpstr>Century Gothic</vt:lpstr>
      <vt:lpstr>Impact</vt:lpstr>
      <vt:lpstr>Tahoma</vt:lpstr>
      <vt:lpstr>Times New Roman</vt:lpstr>
      <vt:lpstr>Sumi Painting</vt:lpstr>
      <vt:lpstr>iRespondQuestionMaster</vt:lpstr>
      <vt:lpstr>iRespondGraphMaster</vt:lpstr>
      <vt:lpstr>Adjacency</vt:lpstr>
      <vt:lpstr>Equation</vt:lpstr>
      <vt:lpstr>PowerPoint Presentation</vt:lpstr>
      <vt:lpstr>LOGS EQUAL THE</vt:lpstr>
      <vt:lpstr>Logarithmic Function</vt:lpstr>
      <vt:lpstr>PowerPoint Presentation</vt:lpstr>
      <vt:lpstr>Convert to exponential form</vt:lpstr>
      <vt:lpstr>Convert to logarithmic form</vt:lpstr>
      <vt:lpstr>PowerPoint Presentation</vt:lpstr>
      <vt:lpstr>Simplify</vt:lpstr>
      <vt:lpstr>PowerPoint Presentation</vt:lpstr>
      <vt:lpstr>Questions??</vt:lpstr>
      <vt:lpstr>PowerPoint Presentation</vt:lpstr>
      <vt:lpstr>Solving Exponential Equations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Logarithmic Functions and Their Graphs</dc:title>
  <dc:creator>Rebecca Hoffman</dc:creator>
  <cp:lastModifiedBy>Allison Chapman</cp:lastModifiedBy>
  <cp:revision>108</cp:revision>
  <cp:lastPrinted>2016-10-24T15:22:00Z</cp:lastPrinted>
  <dcterms:created xsi:type="dcterms:W3CDTF">2002-01-02T02:56:21Z</dcterms:created>
  <dcterms:modified xsi:type="dcterms:W3CDTF">2017-04-12T01:11:35Z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