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49" autoAdjust="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E5157-A87F-4CD6-9EEE-D9E98FB2FF7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674AA-23BE-4B3B-9B55-DA1BC937D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2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87A59-B3D7-4A4B-9589-4843ABF86803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4B787-ADD9-4C85-B861-6EA35361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B787-ADD9-4C85-B861-6EA35361F8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6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0616-180F-4162-AFBD-AB3F2B583CBB}" type="datetime2">
              <a:rPr lang="en-US"/>
              <a:pPr>
                <a:defRPr/>
              </a:pPr>
              <a:t>Wednesday, October 19, 2016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23D9-DFC9-4736-BC25-A1242700D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36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6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1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04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7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1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20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39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0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7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AB8249-3709-4CDC-8F0C-E2561808112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54864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15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Roots &amp; Rational Exponents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609390"/>
              </p:ext>
            </p:extLst>
          </p:nvPr>
        </p:nvGraphicFramePr>
        <p:xfrm>
          <a:off x="10438" y="2286000"/>
          <a:ext cx="4710113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8" y="2286000"/>
                        <a:ext cx="4710113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220566"/>
              </p:ext>
            </p:extLst>
          </p:nvPr>
        </p:nvGraphicFramePr>
        <p:xfrm>
          <a:off x="4724400" y="1981200"/>
          <a:ext cx="4089666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5" imgW="634680" imgH="342720" progId="Equation.DSMT4">
                  <p:embed/>
                </p:oleObj>
              </mc:Choice>
              <mc:Fallback>
                <p:oleObj name="Equation" r:id="rId5" imgW="634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4089666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2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84459"/>
              </p:ext>
            </p:extLst>
          </p:nvPr>
        </p:nvGraphicFramePr>
        <p:xfrm>
          <a:off x="373063" y="2195513"/>
          <a:ext cx="398462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3" imgW="558720" imgH="266400" progId="Equation.DSMT4">
                  <p:embed/>
                </p:oleObj>
              </mc:Choice>
              <mc:Fallback>
                <p:oleObj name="Equation" r:id="rId3" imgW="558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063" y="2195513"/>
                        <a:ext cx="3984625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77874"/>
              </p:ext>
            </p:extLst>
          </p:nvPr>
        </p:nvGraphicFramePr>
        <p:xfrm>
          <a:off x="5010150" y="1981200"/>
          <a:ext cx="35179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5" imgW="545760" imgH="342720" progId="Equation.DSMT4">
                  <p:embed/>
                </p:oleObj>
              </mc:Choice>
              <mc:Fallback>
                <p:oleObj name="Equation" r:id="rId5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1981200"/>
                        <a:ext cx="35179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4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662747"/>
              </p:ext>
            </p:extLst>
          </p:nvPr>
        </p:nvGraphicFramePr>
        <p:xfrm>
          <a:off x="33337" y="1924050"/>
          <a:ext cx="5072063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3" imgW="711000" imgH="342720" progId="Equation.DSMT4">
                  <p:embed/>
                </p:oleObj>
              </mc:Choice>
              <mc:Fallback>
                <p:oleObj name="Equation" r:id="rId3" imgW="711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7" y="1924050"/>
                        <a:ext cx="5072063" cy="244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275700"/>
              </p:ext>
            </p:extLst>
          </p:nvPr>
        </p:nvGraphicFramePr>
        <p:xfrm>
          <a:off x="5638800" y="1828800"/>
          <a:ext cx="2921034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5" imgW="393480" imgH="317160" progId="Equation.DSMT4">
                  <p:embed/>
                </p:oleObj>
              </mc:Choice>
              <mc:Fallback>
                <p:oleObj name="Equation" r:id="rId5" imgW="393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2921034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4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92879"/>
              </p:ext>
            </p:extLst>
          </p:nvPr>
        </p:nvGraphicFramePr>
        <p:xfrm>
          <a:off x="609600" y="1524000"/>
          <a:ext cx="4800600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524000"/>
                        <a:ext cx="4800600" cy="253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951298"/>
              </p:ext>
            </p:extLst>
          </p:nvPr>
        </p:nvGraphicFramePr>
        <p:xfrm>
          <a:off x="5486400" y="1447800"/>
          <a:ext cx="2449513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5" imgW="330120" imgH="342720" progId="Equation.DSMT4">
                  <p:embed/>
                </p:oleObj>
              </mc:Choice>
              <mc:Fallback>
                <p:oleObj name="Equation" r:id="rId5" imgW="3301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447800"/>
                        <a:ext cx="2449513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82301"/>
              </p:ext>
            </p:extLst>
          </p:nvPr>
        </p:nvGraphicFramePr>
        <p:xfrm>
          <a:off x="5551487" y="4038600"/>
          <a:ext cx="2449513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7" imgW="330120" imgH="342720" progId="Equation.DSMT4">
                  <p:embed/>
                </p:oleObj>
              </mc:Choice>
              <mc:Fallback>
                <p:oleObj name="Equation" r:id="rId7" imgW="330120" imgH="342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7" y="4038600"/>
                        <a:ext cx="2449513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0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21064"/>
              </p:ext>
            </p:extLst>
          </p:nvPr>
        </p:nvGraphicFramePr>
        <p:xfrm>
          <a:off x="463118" y="1600200"/>
          <a:ext cx="485500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3" imgW="647640" imgH="355320" progId="Equation.DSMT4">
                  <p:embed/>
                </p:oleObj>
              </mc:Choice>
              <mc:Fallback>
                <p:oleObj name="Equation" r:id="rId3" imgW="647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118" y="1600200"/>
                        <a:ext cx="4855008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26756"/>
              </p:ext>
            </p:extLst>
          </p:nvPr>
        </p:nvGraphicFramePr>
        <p:xfrm>
          <a:off x="5532438" y="1589088"/>
          <a:ext cx="2697162" cy="258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5" imgW="317160" imgH="304560" progId="Equation.DSMT4">
                  <p:embed/>
                </p:oleObj>
              </mc:Choice>
              <mc:Fallback>
                <p:oleObj name="Equation" r:id="rId5" imgW="317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8" y="1589088"/>
                        <a:ext cx="2697162" cy="2589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433508"/>
              </p:ext>
            </p:extLst>
          </p:nvPr>
        </p:nvGraphicFramePr>
        <p:xfrm>
          <a:off x="5562600" y="4572000"/>
          <a:ext cx="2993835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7" imgW="304560" imgH="190440" progId="Equation.DSMT4">
                  <p:embed/>
                </p:oleObj>
              </mc:Choice>
              <mc:Fallback>
                <p:oleObj name="Equation" r:id="rId7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72000"/>
                        <a:ext cx="2993835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24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-76200"/>
            <a:ext cx="8347553" cy="1371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Rewriting Rational Exponents to Radicals</a:t>
            </a:r>
            <a:endParaRPr lang="en-US" sz="48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679373"/>
              </p:ext>
            </p:extLst>
          </p:nvPr>
        </p:nvGraphicFramePr>
        <p:xfrm>
          <a:off x="-36616" y="2209800"/>
          <a:ext cx="9144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2539800" imgH="380880" progId="Equation.DSMT4">
                  <p:embed/>
                </p:oleObj>
              </mc:Choice>
              <mc:Fallback>
                <p:oleObj name="Equation" r:id="rId3" imgW="2539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6616" y="2209800"/>
                        <a:ext cx="91440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9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23649"/>
              </p:ext>
            </p:extLst>
          </p:nvPr>
        </p:nvGraphicFramePr>
        <p:xfrm>
          <a:off x="609600" y="1719126"/>
          <a:ext cx="409416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" imgW="545760" imgH="317160" progId="Equation.DSMT4">
                  <p:embed/>
                </p:oleObj>
              </mc:Choice>
              <mc:Fallback>
                <p:oleObj name="Equation" r:id="rId3" imgW="545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19126"/>
                        <a:ext cx="4094162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461278"/>
              </p:ext>
            </p:extLst>
          </p:nvPr>
        </p:nvGraphicFramePr>
        <p:xfrm>
          <a:off x="5029200" y="2404926"/>
          <a:ext cx="3581400" cy="201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5" imgW="609480" imgH="342720" progId="Equation.DSMT4">
                  <p:embed/>
                </p:oleObj>
              </mc:Choice>
              <mc:Fallback>
                <p:oleObj name="Equation" r:id="rId5" imgW="60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04926"/>
                        <a:ext cx="3581400" cy="2014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9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31527"/>
              </p:ext>
            </p:extLst>
          </p:nvPr>
        </p:nvGraphicFramePr>
        <p:xfrm>
          <a:off x="609600" y="1795326"/>
          <a:ext cx="409416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3" imgW="545760" imgH="317160" progId="Equation.DSMT4">
                  <p:embed/>
                </p:oleObj>
              </mc:Choice>
              <mc:Fallback>
                <p:oleObj name="Equation" r:id="rId3" imgW="545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95326"/>
                        <a:ext cx="4094162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311395"/>
              </p:ext>
            </p:extLst>
          </p:nvPr>
        </p:nvGraphicFramePr>
        <p:xfrm>
          <a:off x="5029200" y="2481126"/>
          <a:ext cx="3581400" cy="201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5" imgW="609480" imgH="342720" progId="Equation.DSMT4">
                  <p:embed/>
                </p:oleObj>
              </mc:Choice>
              <mc:Fallback>
                <p:oleObj name="Equation" r:id="rId5" imgW="60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81126"/>
                        <a:ext cx="3581400" cy="2014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0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917115"/>
              </p:ext>
            </p:extLst>
          </p:nvPr>
        </p:nvGraphicFramePr>
        <p:xfrm>
          <a:off x="893763" y="1871662"/>
          <a:ext cx="35242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Equation" r:id="rId3" imgW="469800" imgH="317160" progId="Equation.DSMT4">
                  <p:embed/>
                </p:oleObj>
              </mc:Choice>
              <mc:Fallback>
                <p:oleObj name="Equation" r:id="rId3" imgW="469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763" y="1871662"/>
                        <a:ext cx="3524250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62633"/>
              </p:ext>
            </p:extLst>
          </p:nvPr>
        </p:nvGraphicFramePr>
        <p:xfrm>
          <a:off x="5214938" y="2557462"/>
          <a:ext cx="3208337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5" imgW="545760" imgH="342720" progId="Equation.DSMT4">
                  <p:embed/>
                </p:oleObj>
              </mc:Choice>
              <mc:Fallback>
                <p:oleObj name="Equation" r:id="rId5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557462"/>
                        <a:ext cx="3208337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7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88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905000"/>
            <a:ext cx="20574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Sometimes you can simplify in the calculator.</a:t>
            </a:r>
          </a:p>
          <a:p>
            <a:endParaRPr lang="en-US" sz="2400" dirty="0"/>
          </a:p>
          <a:p>
            <a:r>
              <a:rPr lang="en-US" sz="2400" dirty="0" smtClean="0"/>
              <a:t>KNOW how to do it by hand!!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Change to a radical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Prime Factor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Bring out groups of the root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14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Parts of a radical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457200" y="4648200"/>
            <a:ext cx="85344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No number where the root is means it’s a square root (2)</a:t>
            </a:r>
            <a:endParaRPr lang="en-US" sz="4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67921"/>
              </p:ext>
            </p:extLst>
          </p:nvPr>
        </p:nvGraphicFramePr>
        <p:xfrm>
          <a:off x="0" y="1828800"/>
          <a:ext cx="933026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9330267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3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Negatives Under the Radical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495800"/>
          </a:xfrm>
        </p:spPr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2000" b="1" dirty="0" smtClean="0"/>
              <a:t>Odd is OK 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62200" y="1676400"/>
            <a:ext cx="6400800" cy="472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Odd Roots </a:t>
            </a:r>
            <a:r>
              <a:rPr lang="en-US" sz="3600" b="1" dirty="0" smtClean="0"/>
              <a:t>CAN</a:t>
            </a:r>
            <a:r>
              <a:rPr lang="en-US" sz="3600" dirty="0" smtClean="0"/>
              <a:t> have negatives under the radical</a:t>
            </a:r>
          </a:p>
          <a:p>
            <a:endParaRPr lang="en-US" sz="3600" dirty="0" smtClean="0"/>
          </a:p>
          <a:p>
            <a:r>
              <a:rPr lang="en-US" sz="3600" dirty="0" smtClean="0"/>
              <a:t>Even Roots </a:t>
            </a:r>
            <a:r>
              <a:rPr lang="en-US" sz="3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cannot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keep negatives under the radical.  You must bring out an </a:t>
            </a:r>
            <a:r>
              <a:rPr lang="en-US" sz="3600" dirty="0" err="1" smtClean="0"/>
              <a:t>i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4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26847"/>
              </p:ext>
            </p:extLst>
          </p:nvPr>
        </p:nvGraphicFramePr>
        <p:xfrm>
          <a:off x="0" y="1947862"/>
          <a:ext cx="4487863" cy="195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3" imgW="787320" imgH="342720" progId="Equation.DSMT4">
                  <p:embed/>
                </p:oleObj>
              </mc:Choice>
              <mc:Fallback>
                <p:oleObj name="Equation" r:id="rId3" imgW="7873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947862"/>
                        <a:ext cx="4487863" cy="1954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133931"/>
              </p:ext>
            </p:extLst>
          </p:nvPr>
        </p:nvGraphicFramePr>
        <p:xfrm>
          <a:off x="4500563" y="2100262"/>
          <a:ext cx="41783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5" imgW="711000" imgH="342720" progId="Equation.DSMT4">
                  <p:embed/>
                </p:oleObj>
              </mc:Choice>
              <mc:Fallback>
                <p:oleObj name="Equation" r:id="rId5" imgW="7110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100262"/>
                        <a:ext cx="4178300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409042"/>
              </p:ext>
            </p:extLst>
          </p:nvPr>
        </p:nvGraphicFramePr>
        <p:xfrm>
          <a:off x="4730750" y="4191000"/>
          <a:ext cx="40640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4191000"/>
                        <a:ext cx="40640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41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38721"/>
              </p:ext>
            </p:extLst>
          </p:nvPr>
        </p:nvGraphicFramePr>
        <p:xfrm>
          <a:off x="76200" y="1600200"/>
          <a:ext cx="415664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Equation" r:id="rId3" imgW="558720" imgH="317160" progId="Equation.DSMT4">
                  <p:embed/>
                </p:oleObj>
              </mc:Choice>
              <mc:Fallback>
                <p:oleObj name="Equation" r:id="rId3" imgW="558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600200"/>
                        <a:ext cx="415664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84418"/>
              </p:ext>
            </p:extLst>
          </p:nvPr>
        </p:nvGraphicFramePr>
        <p:xfrm>
          <a:off x="4268260" y="1752600"/>
          <a:ext cx="414866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5" imgW="622080" imgH="342720" progId="Equation.DSMT4">
                  <p:embed/>
                </p:oleObj>
              </mc:Choice>
              <mc:Fallback>
                <p:oleObj name="Equation" r:id="rId5" imgW="622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260" y="1752600"/>
                        <a:ext cx="414866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7290"/>
              </p:ext>
            </p:extLst>
          </p:nvPr>
        </p:nvGraphicFramePr>
        <p:xfrm>
          <a:off x="4572000" y="4343400"/>
          <a:ext cx="39116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39116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99854"/>
              </p:ext>
            </p:extLst>
          </p:nvPr>
        </p:nvGraphicFramePr>
        <p:xfrm>
          <a:off x="77787" y="1600200"/>
          <a:ext cx="47228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3" imgW="634680" imgH="317160" progId="Equation.DSMT4">
                  <p:embed/>
                </p:oleObj>
              </mc:Choice>
              <mc:Fallback>
                <p:oleObj name="Equation" r:id="rId3" imgW="6346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87" y="1600200"/>
                        <a:ext cx="47228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433453"/>
              </p:ext>
            </p:extLst>
          </p:nvPr>
        </p:nvGraphicFramePr>
        <p:xfrm>
          <a:off x="4986338" y="2319338"/>
          <a:ext cx="3470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5" imgW="520560" imgH="241200" progId="Equation.DSMT4">
                  <p:embed/>
                </p:oleObj>
              </mc:Choice>
              <mc:Fallback>
                <p:oleObj name="Equation" r:id="rId5" imgW="520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2319338"/>
                        <a:ext cx="3470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500188"/>
              </p:ext>
            </p:extLst>
          </p:nvPr>
        </p:nvGraphicFramePr>
        <p:xfrm>
          <a:off x="5022850" y="4343400"/>
          <a:ext cx="30099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4343400"/>
                        <a:ext cx="30099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3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88679"/>
              </p:ext>
            </p:extLst>
          </p:nvPr>
        </p:nvGraphicFramePr>
        <p:xfrm>
          <a:off x="295275" y="1295400"/>
          <a:ext cx="44402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4" imgW="596880" imgH="317160" progId="Equation.DSMT4">
                  <p:embed/>
                </p:oleObj>
              </mc:Choice>
              <mc:Fallback>
                <p:oleObj name="Equation" r:id="rId4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275" y="1295400"/>
                        <a:ext cx="4440238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707136"/>
              </p:ext>
            </p:extLst>
          </p:nvPr>
        </p:nvGraphicFramePr>
        <p:xfrm>
          <a:off x="5060950" y="1803400"/>
          <a:ext cx="3240088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6" imgW="647640" imgH="342720" progId="Equation.DSMT4">
                  <p:embed/>
                </p:oleObj>
              </mc:Choice>
              <mc:Fallback>
                <p:oleObj name="Equation" r:id="rId6" imgW="6476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803400"/>
                        <a:ext cx="3240088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258053"/>
              </p:ext>
            </p:extLst>
          </p:nvPr>
        </p:nvGraphicFramePr>
        <p:xfrm>
          <a:off x="5257800" y="3962400"/>
          <a:ext cx="2362200" cy="260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8" imgW="368280" imgH="406080" progId="Equation.DSMT4">
                  <p:embed/>
                </p:oleObj>
              </mc:Choice>
              <mc:Fallback>
                <p:oleObj name="Equation" r:id="rId8" imgW="368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962400"/>
                        <a:ext cx="2362200" cy="260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6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488099"/>
              </p:ext>
            </p:extLst>
          </p:nvPr>
        </p:nvGraphicFramePr>
        <p:xfrm>
          <a:off x="249238" y="1295400"/>
          <a:ext cx="45339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Equation" r:id="rId3" imgW="609480" imgH="317160" progId="Equation.DSMT4">
                  <p:embed/>
                </p:oleObj>
              </mc:Choice>
              <mc:Fallback>
                <p:oleObj name="Equation" r:id="rId3" imgW="609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1295400"/>
                        <a:ext cx="45339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969907"/>
              </p:ext>
            </p:extLst>
          </p:nvPr>
        </p:nvGraphicFramePr>
        <p:xfrm>
          <a:off x="5060950" y="1803400"/>
          <a:ext cx="3241675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name="Equation" r:id="rId5" imgW="647640" imgH="342720" progId="Equation.DSMT4">
                  <p:embed/>
                </p:oleObj>
              </mc:Choice>
              <mc:Fallback>
                <p:oleObj name="Equation" r:id="rId5" imgW="6476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803400"/>
                        <a:ext cx="3241675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20726"/>
              </p:ext>
            </p:extLst>
          </p:nvPr>
        </p:nvGraphicFramePr>
        <p:xfrm>
          <a:off x="5543550" y="3962400"/>
          <a:ext cx="1790700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Equation" r:id="rId7" imgW="279360" imgH="406080" progId="Equation.DSMT4">
                  <p:embed/>
                </p:oleObj>
              </mc:Choice>
              <mc:Fallback>
                <p:oleObj name="Equation" r:id="rId7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962400"/>
                        <a:ext cx="1790700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71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Simplifying Radicals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622126" y="1752600"/>
            <a:ext cx="8293274" cy="2743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Break down the radicand in to prime factors.</a:t>
            </a:r>
          </a:p>
          <a:p>
            <a:r>
              <a:rPr lang="en-US" sz="3600" b="1" dirty="0" smtClean="0"/>
              <a:t>Bring out groups by the number of the root.</a:t>
            </a:r>
            <a:endParaRPr lang="en-US" sz="36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89180"/>
              </p:ext>
            </p:extLst>
          </p:nvPr>
        </p:nvGraphicFramePr>
        <p:xfrm>
          <a:off x="609600" y="4648200"/>
          <a:ext cx="7721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648200"/>
                        <a:ext cx="77216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743241"/>
              </p:ext>
            </p:extLst>
          </p:nvPr>
        </p:nvGraphicFramePr>
        <p:xfrm>
          <a:off x="-85725" y="1557338"/>
          <a:ext cx="40401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85725" y="1557338"/>
                        <a:ext cx="40401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957355"/>
              </p:ext>
            </p:extLst>
          </p:nvPr>
        </p:nvGraphicFramePr>
        <p:xfrm>
          <a:off x="1158875" y="3276600"/>
          <a:ext cx="73453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5" imgW="1612800" imgH="228600" progId="Equation.DSMT4">
                  <p:embed/>
                </p:oleObj>
              </mc:Choice>
              <mc:Fallback>
                <p:oleObj name="Equation" r:id="rId5" imgW="1612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276600"/>
                        <a:ext cx="73453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201044"/>
              </p:ext>
            </p:extLst>
          </p:nvPr>
        </p:nvGraphicFramePr>
        <p:xfrm>
          <a:off x="1143000" y="4572000"/>
          <a:ext cx="4265349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4265349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86884"/>
              </p:ext>
            </p:extLst>
          </p:nvPr>
        </p:nvGraphicFramePr>
        <p:xfrm>
          <a:off x="73025" y="1514475"/>
          <a:ext cx="4727575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1514475"/>
                        <a:ext cx="4727575" cy="171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6278"/>
              </p:ext>
            </p:extLst>
          </p:nvPr>
        </p:nvGraphicFramePr>
        <p:xfrm>
          <a:off x="1425575" y="3276600"/>
          <a:ext cx="71596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5" imgW="1384200" imgH="241200" progId="Equation.DSMT4">
                  <p:embed/>
                </p:oleObj>
              </mc:Choice>
              <mc:Fallback>
                <p:oleObj name="Equation" r:id="rId5" imgW="1384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3276600"/>
                        <a:ext cx="71596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27811"/>
              </p:ext>
            </p:extLst>
          </p:nvPr>
        </p:nvGraphicFramePr>
        <p:xfrm>
          <a:off x="1092200" y="4851400"/>
          <a:ext cx="3148013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4851400"/>
                        <a:ext cx="3148013" cy="163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3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40426"/>
              </p:ext>
            </p:extLst>
          </p:nvPr>
        </p:nvGraphicFramePr>
        <p:xfrm>
          <a:off x="533400" y="1524000"/>
          <a:ext cx="4727575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24000"/>
                        <a:ext cx="4727575" cy="171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398946"/>
              </p:ext>
            </p:extLst>
          </p:nvPr>
        </p:nvGraphicFramePr>
        <p:xfrm>
          <a:off x="271462" y="3429000"/>
          <a:ext cx="84915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5" imgW="2603160" imgH="228600" progId="Equation.DSMT4">
                  <p:embed/>
                </p:oleObj>
              </mc:Choice>
              <mc:Fallback>
                <p:oleObj name="Equation" r:id="rId5" imgW="260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" y="3429000"/>
                        <a:ext cx="84915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1404"/>
              </p:ext>
            </p:extLst>
          </p:nvPr>
        </p:nvGraphicFramePr>
        <p:xfrm>
          <a:off x="1498600" y="4495800"/>
          <a:ext cx="558482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7" imgW="698400" imgH="241200" progId="Equation.DSMT4">
                  <p:embed/>
                </p:oleObj>
              </mc:Choice>
              <mc:Fallback>
                <p:oleObj name="Equation" r:id="rId7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495800"/>
                        <a:ext cx="5584825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3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300940"/>
              </p:ext>
            </p:extLst>
          </p:nvPr>
        </p:nvGraphicFramePr>
        <p:xfrm>
          <a:off x="228599" y="1600200"/>
          <a:ext cx="407556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3" imgW="571320" imgH="469800" progId="Equation.DSMT4">
                  <p:embed/>
                </p:oleObj>
              </mc:Choice>
              <mc:Fallback>
                <p:oleObj name="Equation" r:id="rId3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99" y="1600200"/>
                        <a:ext cx="407556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88144"/>
              </p:ext>
            </p:extLst>
          </p:nvPr>
        </p:nvGraphicFramePr>
        <p:xfrm>
          <a:off x="5105400" y="1752600"/>
          <a:ext cx="274161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5" imgW="342720" imgH="419040" progId="Equation.DSMT4">
                  <p:embed/>
                </p:oleObj>
              </mc:Choice>
              <mc:Fallback>
                <p:oleObj name="Equation" r:id="rId5" imgW="342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2600"/>
                        <a:ext cx="2741613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41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10600" cy="4876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Rewriting a Radical to have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Rational Exponent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371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Rewriting Radicals to Rational Exponents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1295400" y="4038600"/>
            <a:ext cx="6705600" cy="1828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Power is on top</a:t>
            </a:r>
          </a:p>
          <a:p>
            <a:pPr algn="ctr"/>
            <a:r>
              <a:rPr lang="en-US" sz="4000" b="1" dirty="0" smtClean="0"/>
              <a:t>Roots are in the ground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73711"/>
              </p:ext>
            </p:extLst>
          </p:nvPr>
        </p:nvGraphicFramePr>
        <p:xfrm>
          <a:off x="279400" y="1828800"/>
          <a:ext cx="8788400" cy="131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" imgW="2539800" imgH="380880" progId="Equation.DSMT4">
                  <p:embed/>
                </p:oleObj>
              </mc:Choice>
              <mc:Fallback>
                <p:oleObj name="Equation" r:id="rId3" imgW="2539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400" y="1828800"/>
                        <a:ext cx="8788400" cy="1318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 descr="C:\Users\cee13931\AppData\Local\Microsoft\Windows\Temporary Internet Files\Content.IE5\TTUPR70W\MC9003597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177" y="5105400"/>
            <a:ext cx="177382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0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181</Words>
  <Application>Microsoft Office PowerPoint</Application>
  <PresentationFormat>On-screen Show (4:3)</PresentationFormat>
  <Paragraphs>43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Wingdings 2</vt:lpstr>
      <vt:lpstr>iRespondGraphMaster</vt:lpstr>
      <vt:lpstr>Median</vt:lpstr>
      <vt:lpstr>iRespondQuestionMaster</vt:lpstr>
      <vt:lpstr>Equation</vt:lpstr>
      <vt:lpstr>Nth Roots &amp; Rational Exponents</vt:lpstr>
      <vt:lpstr>Parts of a radical</vt:lpstr>
      <vt:lpstr>Simplifying Radicals</vt:lpstr>
      <vt:lpstr>Simplify</vt:lpstr>
      <vt:lpstr>Simplify</vt:lpstr>
      <vt:lpstr>Simplify</vt:lpstr>
      <vt:lpstr>Simplify</vt:lpstr>
      <vt:lpstr>Rewriting a Radical to have a Rational Exponent</vt:lpstr>
      <vt:lpstr>Rewriting Radicals to Rational Exponents</vt:lpstr>
      <vt:lpstr>Rewrite with a Rational Exponent</vt:lpstr>
      <vt:lpstr>Rewrite with a Rational Exponent</vt:lpstr>
      <vt:lpstr>Rewrite with a Rational Exponent</vt:lpstr>
      <vt:lpstr>Rewrite with a Rational Exponent</vt:lpstr>
      <vt:lpstr>Rewrite with a Rational Exponent</vt:lpstr>
      <vt:lpstr>Rewriting Rational Exponents to Radicals</vt:lpstr>
      <vt:lpstr>Rewrite with a Rational Exponent (don’t evaluate)</vt:lpstr>
      <vt:lpstr>Rewrite with a Rational Exponent (don’t evaluate)</vt:lpstr>
      <vt:lpstr>Rewrite with a Rational Exponent (don’t evaluate)</vt:lpstr>
      <vt:lpstr>SIMPLIFY</vt:lpstr>
      <vt:lpstr>Negatives Under the Radical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Allison Chapman</cp:lastModifiedBy>
  <cp:revision>33</cp:revision>
  <cp:lastPrinted>2013-12-11T13:04:25Z</cp:lastPrinted>
  <dcterms:created xsi:type="dcterms:W3CDTF">2013-09-20T17:21:10Z</dcterms:created>
  <dcterms:modified xsi:type="dcterms:W3CDTF">2016-10-20T00:45:31Z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