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887" r:id="rId2"/>
    <p:sldMasterId id="2147483988" r:id="rId3"/>
  </p:sldMasterIdLst>
  <p:sldIdLst>
    <p:sldId id="324" r:id="rId4"/>
    <p:sldId id="348" r:id="rId5"/>
    <p:sldId id="347" r:id="rId6"/>
    <p:sldId id="322" r:id="rId7"/>
    <p:sldId id="326" r:id="rId8"/>
    <p:sldId id="301" r:id="rId9"/>
    <p:sldId id="328" r:id="rId10"/>
    <p:sldId id="333" r:id="rId11"/>
    <p:sldId id="334" r:id="rId12"/>
    <p:sldId id="335" r:id="rId13"/>
    <p:sldId id="336" r:id="rId14"/>
    <p:sldId id="337" r:id="rId15"/>
    <p:sldId id="340" r:id="rId16"/>
    <p:sldId id="327" r:id="rId17"/>
    <p:sldId id="289" r:id="rId18"/>
    <p:sldId id="303" r:id="rId19"/>
    <p:sldId id="304" r:id="rId20"/>
    <p:sldId id="305" r:id="rId21"/>
    <p:sldId id="349" r:id="rId22"/>
    <p:sldId id="350" r:id="rId23"/>
    <p:sldId id="344" r:id="rId24"/>
    <p:sldId id="330" r:id="rId25"/>
    <p:sldId id="339" r:id="rId26"/>
    <p:sldId id="346" r:id="rId27"/>
    <p:sldId id="332" r:id="rId28"/>
    <p:sldId id="338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66"/>
    <a:srgbClr val="FFFF66"/>
    <a:srgbClr val="0033CC"/>
    <a:srgbClr val="FF3300"/>
    <a:srgbClr val="5F5F5F"/>
    <a:srgbClr val="969696"/>
    <a:srgbClr val="EAEAEA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9" autoAdjust="0"/>
    <p:restoredTop sz="94595" autoAdjust="0"/>
  </p:normalViewPr>
  <p:slideViewPr>
    <p:cSldViewPr>
      <p:cViewPr varScale="1">
        <p:scale>
          <a:sx n="73" d="100"/>
          <a:sy n="73" d="100"/>
        </p:scale>
        <p:origin x="61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7" Type="http://schemas.openxmlformats.org/officeDocument/2006/relationships/image" Target="../media/image47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6" Type="http://schemas.openxmlformats.org/officeDocument/2006/relationships/image" Target="../media/image46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6" Type="http://schemas.openxmlformats.org/officeDocument/2006/relationships/image" Target="../media/image53.wmf"/><Relationship Id="rId5" Type="http://schemas.openxmlformats.org/officeDocument/2006/relationships/image" Target="../media/image52.wmf"/><Relationship Id="rId4" Type="http://schemas.openxmlformats.org/officeDocument/2006/relationships/image" Target="../media/image5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4" Type="http://schemas.openxmlformats.org/officeDocument/2006/relationships/image" Target="../media/image2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74E80-596E-42EF-AB8E-14E6145E5A12}" type="datetimeFigureOut">
              <a:rPr lang="en-US"/>
              <a:pPr>
                <a:defRPr/>
              </a:pPr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34BDB-70DA-4C99-BEE4-BB5E18DE70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515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624C6-52C5-41A7-8963-F4164DAE499F}" type="datetimeFigureOut">
              <a:rPr lang="en-US"/>
              <a:pPr>
                <a:defRPr/>
              </a:pPr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B74F4-9E71-404F-AA8C-BB5D6F659F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201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70394-CD07-496B-96A3-C336BDD8A867}" type="datetimeFigureOut">
              <a:rPr lang="en-US"/>
              <a:pPr>
                <a:defRPr/>
              </a:pPr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CD584-2196-4BC6-B078-B22B413C44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6893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7DC2F-CB87-403B-A37F-D0860AFE198A}" type="datetimeFigureOut">
              <a:rPr lang="en-US"/>
              <a:pPr>
                <a:defRPr/>
              </a:pPr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048ADB-0682-4788-81A1-3F54D05BAF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5750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3947E-5153-4E49-B034-ABF41DA00126}" type="datetimeFigureOut">
              <a:rPr lang="en-US"/>
              <a:pPr>
                <a:defRPr/>
              </a:pPr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5E9165-1869-487E-9C41-5762CB3BC9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2308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DB6951-019E-448B-87BD-B41D33E6E2BD}" type="datetimeFigureOut">
              <a:rPr lang="en-US"/>
              <a:pPr>
                <a:defRPr/>
              </a:pPr>
              <a:t>10/25/2016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649E43-E112-4FA8-B8CB-158EC91E51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2216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3359BC-33F4-4489-AA4C-24DE30F4CC0E}" type="datetimeFigureOut">
              <a:rPr lang="en-US"/>
              <a:pPr>
                <a:defRPr/>
              </a:pPr>
              <a:t>10/25/2016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9F0E4D-70A7-4444-BE3E-07B702B370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3962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D979B-0EFD-4A99-B9BA-E60CA64E9921}" type="datetimeFigureOut">
              <a:rPr lang="en-US"/>
              <a:pPr>
                <a:defRPr/>
              </a:pPr>
              <a:t>10/25/2016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C27C-DE83-49C8-9875-8F89BFFBEA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7635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C3B072-9240-408C-9E9A-F65BE906585D}" type="datetimeFigureOut">
              <a:rPr lang="en-US"/>
              <a:pPr>
                <a:defRPr/>
              </a:pPr>
              <a:t>10/25/2016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F970C6-A54D-4E3D-8472-A93207F76E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4480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71E27A-0D2C-4284-9C81-0CD629B25192}" type="datetimeFigureOut">
              <a:rPr lang="en-US"/>
              <a:pPr>
                <a:defRPr/>
              </a:pPr>
              <a:t>10/25/2016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084535-F935-4F01-9D0E-37659BADDF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5801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4CF2C8-49D7-49C0-9B07-1189F68E0A18}" type="datetimeFigureOut">
              <a:rPr lang="en-US"/>
              <a:pPr>
                <a:defRPr/>
              </a:pPr>
              <a:t>10/25/2016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CB42D4-FE41-471C-8D36-CB888BA7D0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702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7AB59-A402-4470-86B1-78A808746488}" type="datetimeFigureOut">
              <a:rPr lang="en-US"/>
              <a:pPr>
                <a:defRPr/>
              </a:pPr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A704B-BEE0-4EE7-9047-E6882894EE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9469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41BA54-C42B-42FB-AE6A-209DAD39077A}" type="datetimeFigureOut">
              <a:rPr lang="en-US"/>
              <a:pPr>
                <a:defRPr/>
              </a:pPr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7CF4E5-5CB7-4421-B177-83AE6CD4B8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3105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0EB03D-17E0-44C7-902D-D3CC84739A8E}" type="datetimeFigureOut">
              <a:rPr lang="en-US"/>
              <a:pPr>
                <a:defRPr/>
              </a:pPr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9A83A9-9D01-4796-B101-60570FD652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6545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2C4C6-7043-447B-9A68-B4B9052D13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3777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F7AB59-A402-4470-86B1-78A808746488}" type="datetimeFigureOut">
              <a:rPr lang="en-US"/>
              <a:pPr>
                <a:defRPr/>
              </a:pPr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7A704B-BEE0-4EE7-9047-E6882894EE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94697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67E8DF-FE3A-4801-BCD4-3665F2AA2B54}" type="datetimeFigureOut">
              <a:rPr lang="en-US"/>
              <a:pPr>
                <a:defRPr/>
              </a:pPr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F9F95A-DCFF-46DB-82AB-C2EFAC5100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00041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133B3-E865-4114-965B-32FAD5F777E2}" type="datetimeFigureOut">
              <a:rPr lang="en-US"/>
              <a:pPr>
                <a:defRPr/>
              </a:pPr>
              <a:t>10/25/2016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237592-F5FD-4EB4-BCCD-2FD57DCC79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6814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FE4FD5-7697-419F-B439-2B3D8CD397E9}" type="datetimeFigureOut">
              <a:rPr lang="en-US"/>
              <a:pPr>
                <a:defRPr/>
              </a:pPr>
              <a:t>10/25/2016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BF9460-C74F-4DE7-BF70-C5EA6F8D36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81413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3E2F1-13AA-40CE-B736-A856259C60F2}" type="datetimeFigureOut">
              <a:rPr lang="en-US"/>
              <a:pPr>
                <a:defRPr/>
              </a:pPr>
              <a:t>10/25/2016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EA7751-EA31-4F4F-873E-297D02C63E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5660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016D60-E903-46F3-979B-617E6A2CA20E}" type="datetimeFigureOut">
              <a:rPr lang="en-US"/>
              <a:pPr>
                <a:defRPr/>
              </a:pPr>
              <a:t>10/25/2016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62D9E6-8729-4937-AFA1-C5FA182A20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90101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32A426-88C6-4D3A-9EC0-32AFCEAF607D}" type="datetimeFigureOut">
              <a:rPr lang="en-US"/>
              <a:pPr>
                <a:defRPr/>
              </a:pPr>
              <a:t>10/25/2016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754173-C6D2-486D-8279-D8495CA4D1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883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7E8DF-FE3A-4801-BCD4-3665F2AA2B54}" type="datetimeFigureOut">
              <a:rPr lang="en-US"/>
              <a:pPr>
                <a:defRPr/>
              </a:pPr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9F95A-DCFF-46DB-82AB-C2EFAC5100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00041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529F81-ED2F-4A4C-8B7E-88726C48DE27}" type="datetimeFigureOut">
              <a:rPr lang="en-US"/>
              <a:pPr>
                <a:defRPr/>
              </a:pPr>
              <a:t>10/25/2016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C6ADD-8B91-4325-A422-695D46F72E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45247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1624C6-52C5-41A7-8963-F4164DAE499F}" type="datetimeFigureOut">
              <a:rPr lang="en-US"/>
              <a:pPr>
                <a:defRPr/>
              </a:pPr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B74F4-9E71-404F-AA8C-BB5D6F659F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20157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370394-CD07-496B-96A3-C336BDD8A867}" type="datetimeFigureOut">
              <a:rPr lang="en-US"/>
              <a:pPr>
                <a:defRPr/>
              </a:pPr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2CD584-2196-4BC6-B078-B22B413C44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689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133B3-E865-4114-965B-32FAD5F777E2}" type="datetimeFigureOut">
              <a:rPr lang="en-US"/>
              <a:pPr>
                <a:defRPr/>
              </a:pPr>
              <a:t>10/25/2016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237592-F5FD-4EB4-BCCD-2FD57DCC79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681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E4FD5-7697-419F-B439-2B3D8CD397E9}" type="datetimeFigureOut">
              <a:rPr lang="en-US"/>
              <a:pPr>
                <a:defRPr/>
              </a:pPr>
              <a:t>10/25/2016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F9460-C74F-4DE7-BF70-C5EA6F8D36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814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3E2F1-13AA-40CE-B736-A856259C60F2}" type="datetimeFigureOut">
              <a:rPr lang="en-US"/>
              <a:pPr>
                <a:defRPr/>
              </a:pPr>
              <a:t>10/25/2016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A7751-EA31-4F4F-873E-297D02C63E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56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16D60-E903-46F3-979B-617E6A2CA20E}" type="datetimeFigureOut">
              <a:rPr lang="en-US"/>
              <a:pPr>
                <a:defRPr/>
              </a:pPr>
              <a:t>10/25/2016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62D9E6-8729-4937-AFA1-C5FA182A20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901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2A426-88C6-4D3A-9EC0-32AFCEAF607D}" type="datetimeFigureOut">
              <a:rPr lang="en-US"/>
              <a:pPr>
                <a:defRPr/>
              </a:pPr>
              <a:t>10/25/2016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754173-C6D2-486D-8279-D8495CA4D1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883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29F81-ED2F-4A4C-8B7E-88726C48DE27}" type="datetimeFigureOut">
              <a:rPr lang="en-US"/>
              <a:pPr>
                <a:defRPr/>
              </a:pPr>
              <a:t>10/25/2016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C6ADD-8B91-4325-A422-695D46F72E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452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4E11FE5-CE9A-43F4-B14C-8C127EFEF192}" type="datetimeFigureOut">
              <a:rPr lang="en-US"/>
              <a:pPr>
                <a:defRPr/>
              </a:pPr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3D12F62-EF70-41F2-A0D2-9D27D04EB4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6" r:id="rId1"/>
    <p:sldLayoutId id="2147483967" r:id="rId2"/>
    <p:sldLayoutId id="2147483968" r:id="rId3"/>
    <p:sldLayoutId id="2147483969" r:id="rId4"/>
    <p:sldLayoutId id="2147483970" r:id="rId5"/>
    <p:sldLayoutId id="2147483971" r:id="rId6"/>
    <p:sldLayoutId id="2147483972" r:id="rId7"/>
    <p:sldLayoutId id="2147483973" r:id="rId8"/>
    <p:sldLayoutId id="2147483974" r:id="rId9"/>
    <p:sldLayoutId id="2147483975" r:id="rId10"/>
    <p:sldLayoutId id="214748397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iRespond Graph</a:t>
            </a:r>
          </a:p>
        </p:txBody>
      </p:sp>
      <p:grpSp>
        <p:nvGrpSpPr>
          <p:cNvPr id="2051" name="CorrectBarGroup"/>
          <p:cNvGrpSpPr>
            <a:grpSpLocks/>
          </p:cNvGrpSpPr>
          <p:nvPr userDrawn="1"/>
        </p:nvGrpSpPr>
        <p:grpSpPr bwMode="auto"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7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0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pSp>
        <p:nvGrpSpPr>
          <p:cNvPr id="2052" name="PercentLabelGroup"/>
          <p:cNvGrpSpPr>
            <a:grpSpLocks/>
          </p:cNvGrpSpPr>
          <p:nvPr userDrawn="1"/>
        </p:nvGrpSpPr>
        <p:grpSpPr bwMode="auto"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 dirty="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9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 dirty="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12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 dirty="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5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 dirty="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8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 dirty="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2053" name="IncorrectBarGroup"/>
          <p:cNvGrpSpPr>
            <a:grpSpLocks/>
          </p:cNvGrpSpPr>
          <p:nvPr userDrawn="1"/>
        </p:nvGrpSpPr>
        <p:grpSpPr bwMode="auto"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3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6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9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pSp>
        <p:nvGrpSpPr>
          <p:cNvPr id="2054" name="XLabelGroup"/>
          <p:cNvGrpSpPr>
            <a:grpSpLocks/>
          </p:cNvGrpSpPr>
          <p:nvPr userDrawn="1"/>
        </p:nvGrpSpPr>
        <p:grpSpPr bwMode="auto"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8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 dirty="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11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 dirty="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4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 dirty="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7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 dirty="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20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 dirty="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2055" name="AxisLineGroup"/>
          <p:cNvGrpSpPr>
            <a:grpSpLocks/>
          </p:cNvGrpSpPr>
          <p:nvPr userDrawn="1"/>
        </p:nvGrpSpPr>
        <p:grpSpPr bwMode="auto"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1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6" name="YLabelGroup"/>
          <p:cNvGrpSpPr>
            <a:grpSpLocks/>
          </p:cNvGrpSpPr>
          <p:nvPr userDrawn="1"/>
        </p:nvGrpSpPr>
        <p:grpSpPr bwMode="auto"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4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dirty="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6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28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dirty="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0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dirty="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7" r:id="rId1"/>
    <p:sldLayoutId id="2147483978" r:id="rId2"/>
    <p:sldLayoutId id="2147483979" r:id="rId3"/>
    <p:sldLayoutId id="2147483980" r:id="rId4"/>
    <p:sldLayoutId id="2147483981" r:id="rId5"/>
    <p:sldLayoutId id="2147483982" r:id="rId6"/>
    <p:sldLayoutId id="2147483983" r:id="rId7"/>
    <p:sldLayoutId id="2147483984" r:id="rId8"/>
    <p:sldLayoutId id="2147483985" r:id="rId9"/>
    <p:sldLayoutId id="2147483986" r:id="rId10"/>
    <p:sldLayoutId id="214748398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/>
            <a:r>
              <a:rPr lang="en-US" sz="4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A.) Response A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7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B.) Response B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8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C.) Response C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9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D.) Response D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0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E.) Response E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1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</a:rPr>
              <a:t>Percent Complete 100%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12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</a:rPr>
              <a:t>00:30</a:t>
            </a:r>
            <a:endParaRPr lang="en-US" sz="1400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0" r:id="rId1"/>
    <p:sldLayoutId id="2147483991" r:id="rId2"/>
    <p:sldLayoutId id="2147483992" r:id="rId3"/>
    <p:sldLayoutId id="2147483993" r:id="rId4"/>
    <p:sldLayoutId id="2147483994" r:id="rId5"/>
    <p:sldLayoutId id="2147483995" r:id="rId6"/>
    <p:sldLayoutId id="2147483996" r:id="rId7"/>
    <p:sldLayoutId id="2147483997" r:id="rId8"/>
    <p:sldLayoutId id="2147483998" r:id="rId9"/>
    <p:sldLayoutId id="2147483999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5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8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24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24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6.bin"/><Relationship Id="rId10" Type="http://schemas.openxmlformats.org/officeDocument/2006/relationships/image" Target="../media/image29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28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3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1.wmf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30.bin"/><Relationship Id="rId10" Type="http://schemas.openxmlformats.org/officeDocument/2006/relationships/image" Target="../media/image33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32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12" Type="http://schemas.openxmlformats.org/officeDocument/2006/relationships/image" Target="../media/image3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6.wmf"/><Relationship Id="rId11" Type="http://schemas.openxmlformats.org/officeDocument/2006/relationships/oleObject" Target="../embeddings/oleObject38.bin"/><Relationship Id="rId5" Type="http://schemas.openxmlformats.org/officeDocument/2006/relationships/oleObject" Target="../embeddings/oleObject35.bin"/><Relationship Id="rId10" Type="http://schemas.openxmlformats.org/officeDocument/2006/relationships/image" Target="../media/image38.wmf"/><Relationship Id="rId4" Type="http://schemas.openxmlformats.org/officeDocument/2006/relationships/image" Target="../media/image35.wmf"/><Relationship Id="rId9" Type="http://schemas.openxmlformats.org/officeDocument/2006/relationships/oleObject" Target="../embeddings/oleObject37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13" Type="http://schemas.openxmlformats.org/officeDocument/2006/relationships/oleObject" Target="../embeddings/oleObject44.bin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1.bin"/><Relationship Id="rId12" Type="http://schemas.openxmlformats.org/officeDocument/2006/relationships/image" Target="../media/image45.wmf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47.w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2.wmf"/><Relationship Id="rId11" Type="http://schemas.openxmlformats.org/officeDocument/2006/relationships/oleObject" Target="../embeddings/oleObject43.bin"/><Relationship Id="rId5" Type="http://schemas.openxmlformats.org/officeDocument/2006/relationships/oleObject" Target="../embeddings/oleObject40.bin"/><Relationship Id="rId15" Type="http://schemas.openxmlformats.org/officeDocument/2006/relationships/oleObject" Target="../embeddings/oleObject45.bin"/><Relationship Id="rId10" Type="http://schemas.openxmlformats.org/officeDocument/2006/relationships/image" Target="../media/image44.wmf"/><Relationship Id="rId4" Type="http://schemas.openxmlformats.org/officeDocument/2006/relationships/image" Target="../media/image41.wmf"/><Relationship Id="rId9" Type="http://schemas.openxmlformats.org/officeDocument/2006/relationships/oleObject" Target="../embeddings/oleObject42.bin"/><Relationship Id="rId14" Type="http://schemas.openxmlformats.org/officeDocument/2006/relationships/image" Target="../media/image46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13" Type="http://schemas.openxmlformats.org/officeDocument/2006/relationships/oleObject" Target="../embeddings/oleObject51.bin"/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48.bin"/><Relationship Id="rId12" Type="http://schemas.openxmlformats.org/officeDocument/2006/relationships/image" Target="../media/image5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9.wmf"/><Relationship Id="rId11" Type="http://schemas.openxmlformats.org/officeDocument/2006/relationships/oleObject" Target="../embeddings/oleObject50.bin"/><Relationship Id="rId5" Type="http://schemas.openxmlformats.org/officeDocument/2006/relationships/oleObject" Target="../embeddings/oleObject47.bin"/><Relationship Id="rId10" Type="http://schemas.openxmlformats.org/officeDocument/2006/relationships/image" Target="../media/image51.wmf"/><Relationship Id="rId4" Type="http://schemas.openxmlformats.org/officeDocument/2006/relationships/image" Target="../media/image48.wmf"/><Relationship Id="rId9" Type="http://schemas.openxmlformats.org/officeDocument/2006/relationships/oleObject" Target="../embeddings/oleObject49.bin"/><Relationship Id="rId14" Type="http://schemas.openxmlformats.org/officeDocument/2006/relationships/image" Target="../media/image5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685800"/>
            <a:ext cx="7848600" cy="45720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sz="8000" b="1" dirty="0" smtClean="0"/>
              <a:t>Powers of </a:t>
            </a:r>
            <a:r>
              <a:rPr lang="en-US" sz="8000" b="1" i="1" dirty="0" smtClean="0"/>
              <a:t>i</a:t>
            </a:r>
            <a:r>
              <a:rPr lang="en-US" sz="8000" b="1" dirty="0" smtClean="0"/>
              <a:t/>
            </a:r>
            <a:br>
              <a:rPr lang="en-US" sz="8000" b="1" dirty="0" smtClean="0"/>
            </a:br>
            <a:r>
              <a:rPr lang="en-US" sz="8000" b="1" dirty="0" smtClean="0"/>
              <a:t>and Complex Operations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sz="5400" b="1" u="sng" dirty="0" smtClean="0">
                <a:solidFill>
                  <a:srgbClr val="0033CC"/>
                </a:solidFill>
              </a:rPr>
              <a:t>Simplify</a:t>
            </a:r>
            <a:endParaRPr lang="en-US" sz="4800" b="1" dirty="0" smtClean="0"/>
          </a:p>
        </p:txBody>
      </p:sp>
      <p:graphicFrame>
        <p:nvGraphicFramePr>
          <p:cNvPr id="36867" name="Object 4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87217764"/>
              </p:ext>
            </p:extLst>
          </p:nvPr>
        </p:nvGraphicFramePr>
        <p:xfrm>
          <a:off x="0" y="1771650"/>
          <a:ext cx="8824913" cy="1331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37" name="Equation" r:id="rId3" imgW="1346040" imgH="203040" progId="Equation.DSMT4">
                  <p:embed/>
                </p:oleObj>
              </mc:Choice>
              <mc:Fallback>
                <p:oleObj name="Equation" r:id="rId3" imgW="13460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771650"/>
                        <a:ext cx="8824913" cy="1331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7556786"/>
              </p:ext>
            </p:extLst>
          </p:nvPr>
        </p:nvGraphicFramePr>
        <p:xfrm>
          <a:off x="838200" y="3124200"/>
          <a:ext cx="8283575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38" name="Equation" r:id="rId5" imgW="1015920" imgH="177480" progId="Equation.DSMT4">
                  <p:embed/>
                </p:oleObj>
              </mc:Choice>
              <mc:Fallback>
                <p:oleObj name="Equation" r:id="rId5" imgW="1015920" imgH="1774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124200"/>
                        <a:ext cx="8283575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0653288"/>
              </p:ext>
            </p:extLst>
          </p:nvPr>
        </p:nvGraphicFramePr>
        <p:xfrm>
          <a:off x="1143000" y="4724400"/>
          <a:ext cx="5365750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39" name="Equation" r:id="rId7" imgW="520560" imgH="177480" progId="Equation.DSMT4">
                  <p:embed/>
                </p:oleObj>
              </mc:Choice>
              <mc:Fallback>
                <p:oleObj name="Equation" r:id="rId7" imgW="520560" imgH="177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724400"/>
                        <a:ext cx="5365750" cy="182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63615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sz="5400" b="1" u="sng" dirty="0" smtClean="0">
                <a:solidFill>
                  <a:srgbClr val="0033CC"/>
                </a:solidFill>
              </a:rPr>
              <a:t>Simplify</a:t>
            </a:r>
            <a:endParaRPr lang="en-US" sz="4800" b="1" dirty="0" smtClean="0"/>
          </a:p>
        </p:txBody>
      </p:sp>
      <p:graphicFrame>
        <p:nvGraphicFramePr>
          <p:cNvPr id="36867" name="Object 4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61481856"/>
              </p:ext>
            </p:extLst>
          </p:nvPr>
        </p:nvGraphicFramePr>
        <p:xfrm>
          <a:off x="82550" y="1771650"/>
          <a:ext cx="8658225" cy="1331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99" name="Equation" r:id="rId3" imgW="1320480" imgH="203040" progId="Equation.DSMT4">
                  <p:embed/>
                </p:oleObj>
              </mc:Choice>
              <mc:Fallback>
                <p:oleObj name="Equation" r:id="rId3" imgW="13204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550" y="1771650"/>
                        <a:ext cx="8658225" cy="1331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7188885"/>
              </p:ext>
            </p:extLst>
          </p:nvPr>
        </p:nvGraphicFramePr>
        <p:xfrm>
          <a:off x="381000" y="3124200"/>
          <a:ext cx="8801100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100" name="Equation" r:id="rId5" imgW="1079280" imgH="177480" progId="Equation.DSMT4">
                  <p:embed/>
                </p:oleObj>
              </mc:Choice>
              <mc:Fallback>
                <p:oleObj name="Equation" r:id="rId5" imgW="10792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124200"/>
                        <a:ext cx="8801100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7915797"/>
              </p:ext>
            </p:extLst>
          </p:nvPr>
        </p:nvGraphicFramePr>
        <p:xfrm>
          <a:off x="152400" y="4724400"/>
          <a:ext cx="6019800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101" name="Equation" r:id="rId7" imgW="583920" imgH="177480" progId="Equation.DSMT4">
                  <p:embed/>
                </p:oleObj>
              </mc:Choice>
              <mc:Fallback>
                <p:oleObj name="Equation" r:id="rId7" imgW="5839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4724400"/>
                        <a:ext cx="6019800" cy="182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28205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sz="5400" b="1" u="sng" dirty="0" smtClean="0">
                <a:solidFill>
                  <a:srgbClr val="0033CC"/>
                </a:solidFill>
              </a:rPr>
              <a:t>Simplify</a:t>
            </a:r>
            <a:endParaRPr lang="en-US" sz="4800" b="1" dirty="0" smtClean="0"/>
          </a:p>
        </p:txBody>
      </p:sp>
      <p:graphicFrame>
        <p:nvGraphicFramePr>
          <p:cNvPr id="36867" name="Object 4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507224815"/>
              </p:ext>
            </p:extLst>
          </p:nvPr>
        </p:nvGraphicFramePr>
        <p:xfrm>
          <a:off x="0" y="1852613"/>
          <a:ext cx="8824913" cy="116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106" name="Equation" r:id="rId3" imgW="1726920" imgH="228600" progId="Equation.DSMT4">
                  <p:embed/>
                </p:oleObj>
              </mc:Choice>
              <mc:Fallback>
                <p:oleObj name="Equation" r:id="rId3" imgW="17269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852613"/>
                        <a:ext cx="8824913" cy="116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170010"/>
              </p:ext>
            </p:extLst>
          </p:nvPr>
        </p:nvGraphicFramePr>
        <p:xfrm>
          <a:off x="962025" y="3200400"/>
          <a:ext cx="7115175" cy="1033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107" name="Equation" r:id="rId5" imgW="1396800" imgH="203040" progId="Equation.DSMT4">
                  <p:embed/>
                </p:oleObj>
              </mc:Choice>
              <mc:Fallback>
                <p:oleObj name="Equation" r:id="rId5" imgW="13968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2025" y="3200400"/>
                        <a:ext cx="7115175" cy="1033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8507918"/>
              </p:ext>
            </p:extLst>
          </p:nvPr>
        </p:nvGraphicFramePr>
        <p:xfrm>
          <a:off x="990600" y="4343400"/>
          <a:ext cx="7172325" cy="9682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108" name="Equation" r:id="rId7" imgW="1879560" imgH="253800" progId="Equation.DSMT4">
                  <p:embed/>
                </p:oleObj>
              </mc:Choice>
              <mc:Fallback>
                <p:oleObj name="Equation" r:id="rId7" imgW="1879560" imgH="253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343400"/>
                        <a:ext cx="7172325" cy="9682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637175"/>
              </p:ext>
            </p:extLst>
          </p:nvPr>
        </p:nvGraphicFramePr>
        <p:xfrm>
          <a:off x="878349" y="5334000"/>
          <a:ext cx="4760451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109" name="Equation" r:id="rId9" imgW="583920" imgH="177480" progId="Equation.DSMT4">
                  <p:embed/>
                </p:oleObj>
              </mc:Choice>
              <mc:Fallback>
                <p:oleObj name="Equation" r:id="rId9" imgW="583920" imgH="1774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8349" y="5334000"/>
                        <a:ext cx="4760451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28205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Warm – Up </a:t>
            </a:r>
            <a:endParaRPr lang="en-US" b="1" dirty="0">
              <a:solidFill>
                <a:srgbClr val="00B0F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b="1" u="sng" dirty="0" smtClean="0">
                    <a:solidFill>
                      <a:srgbClr val="FF0000"/>
                    </a:solidFill>
                  </a:rPr>
                  <a:t>Simplify</a:t>
                </a:r>
                <a:r>
                  <a:rPr lang="en-US" sz="4400" b="1" u="sng" dirty="0" smtClean="0">
                    <a:solidFill>
                      <a:srgbClr val="FF0000"/>
                    </a:solidFill>
                  </a:rPr>
                  <a:t>: 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en-US" b="1" dirty="0" smtClean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>1.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20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15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𝑖</m:t>
                    </m:r>
                  </m:oMath>
                </a14:m>
                <a:endParaRPr lang="en-US" dirty="0" smtClean="0"/>
              </a:p>
              <a:p>
                <a:pPr marL="514350" indent="-514350">
                  <a:buFont typeface="+mj-lt"/>
                  <a:buAutoNum type="arabicPeriod"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1" dirty="0" smtClean="0">
                    <a:solidFill>
                      <a:srgbClr val="FF0000"/>
                    </a:solidFill>
                  </a:rPr>
                  <a:t>Multiply: </a:t>
                </a:r>
              </a:p>
              <a:p>
                <a:pPr marL="0" indent="0">
                  <a:buNone/>
                </a:pPr>
                <a:r>
                  <a:rPr lang="en-US" b="1" dirty="0" smtClean="0">
                    <a:solidFill>
                      <a:srgbClr val="FF0000"/>
                    </a:solidFill>
                  </a:rPr>
                  <a:t>2. </a:t>
                </a:r>
                <a:r>
                  <a:rPr lang="en-US" dirty="0" smtClean="0"/>
                  <a:t>(x + 3)(x – 2) </a:t>
                </a:r>
                <a:endParaRPr lang="en-US" dirty="0" smtClean="0"/>
              </a:p>
              <a:p>
                <a:pPr marL="514350" indent="-514350">
                  <a:buFont typeface="+mj-lt"/>
                  <a:buAutoNum type="arabicPeriod"/>
                </a:pPr>
                <a:endParaRPr lang="en-US" dirty="0"/>
              </a:p>
              <a:p>
                <a:pPr marL="514350" indent="-514350">
                  <a:buFont typeface="+mj-lt"/>
                  <a:buAutoNum type="arabicPeriod"/>
                </a:pPr>
                <a:endParaRPr lang="en-US" dirty="0" smtClean="0"/>
              </a:p>
              <a:p>
                <a:pPr marL="514350" indent="-514350">
                  <a:buFont typeface="+mj-lt"/>
                  <a:buAutoNum type="arabicPeriod"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852" t="-28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822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73562"/>
          </a:xfrm>
          <a:solidFill>
            <a:srgbClr val="FF0066"/>
          </a:solidFill>
          <a:ln w="57150">
            <a:solidFill>
              <a:schemeClr val="tx1"/>
            </a:solidFill>
          </a:ln>
        </p:spPr>
        <p:txBody>
          <a:bodyPr/>
          <a:lstStyle/>
          <a:p>
            <a:pPr>
              <a:defRPr/>
            </a:pPr>
            <a:r>
              <a:rPr lang="en-US" sz="8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Multiplying Complex Numbers</a:t>
            </a:r>
            <a:endParaRPr lang="en-US" sz="8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763000" cy="1143000"/>
          </a:xfrm>
        </p:spPr>
        <p:txBody>
          <a:bodyPr/>
          <a:lstStyle/>
          <a:p>
            <a:r>
              <a:rPr lang="en-US" b="1" u="sng" dirty="0" smtClean="0">
                <a:solidFill>
                  <a:srgbClr val="0033CC"/>
                </a:solidFill>
              </a:rPr>
              <a:t>Multiplying Complex Numbers</a:t>
            </a:r>
            <a:endParaRPr lang="en-US" b="1" dirty="0" smtClean="0"/>
          </a:p>
        </p:txBody>
      </p:sp>
      <p:sp>
        <p:nvSpPr>
          <p:cNvPr id="19459" name="Content Placeholder 13"/>
          <p:cNvSpPr>
            <a:spLocks noGrp="1"/>
          </p:cNvSpPr>
          <p:nvPr>
            <p:ph idx="1"/>
          </p:nvPr>
        </p:nvSpPr>
        <p:spPr>
          <a:xfrm>
            <a:off x="685800" y="1295400"/>
            <a:ext cx="7620000" cy="4572000"/>
          </a:xfrm>
          <a:solidFill>
            <a:srgbClr val="FFFF66"/>
          </a:solidFill>
          <a:ln w="76200">
            <a:solidFill>
              <a:schemeClr val="tx1"/>
            </a:solidFill>
          </a:ln>
        </p:spPr>
        <p:txBody>
          <a:bodyPr/>
          <a:lstStyle/>
          <a:p>
            <a:pPr marL="514350" indent="-514350">
              <a:buFont typeface="Century Gothic" pitchFamily="34" charset="0"/>
              <a:buAutoNum type="arabicPeriod"/>
              <a:defRPr/>
            </a:pPr>
            <a:r>
              <a:rPr lang="en-US" sz="4000" b="1" dirty="0" smtClean="0"/>
              <a:t>Treat the i’s like variables</a:t>
            </a:r>
          </a:p>
          <a:p>
            <a:pPr marL="514350" indent="-514350">
              <a:buFont typeface="Century Gothic" pitchFamily="34" charset="0"/>
              <a:buAutoNum type="arabicPeriod"/>
              <a:defRPr/>
            </a:pPr>
            <a:r>
              <a:rPr lang="en-US" sz="4000" b="1" dirty="0" smtClean="0"/>
              <a:t>Simplify all Powers of i higher than 1</a:t>
            </a:r>
          </a:p>
          <a:p>
            <a:pPr marL="514350" indent="-514350">
              <a:buFont typeface="Century Gothic" pitchFamily="34" charset="0"/>
              <a:buAutoNum type="arabicPeriod"/>
              <a:defRPr/>
            </a:pPr>
            <a:r>
              <a:rPr lang="en-US" sz="4000" b="1" dirty="0" smtClean="0"/>
              <a:t>Combine like terms</a:t>
            </a:r>
          </a:p>
          <a:p>
            <a:pPr marL="514350" indent="-514350">
              <a:buFont typeface="Century Gothic" pitchFamily="34" charset="0"/>
              <a:buAutoNum type="arabicPeriod"/>
              <a:defRPr/>
            </a:pPr>
            <a:r>
              <a:rPr lang="en-US" sz="4000" b="1" dirty="0" smtClean="0"/>
              <a:t>Write your answer in </a:t>
            </a:r>
            <a:r>
              <a:rPr lang="en-US" sz="4800" b="1" dirty="0" smtClean="0"/>
              <a:t>standard form </a:t>
            </a:r>
            <a:r>
              <a:rPr lang="en-US" sz="4800" b="1" dirty="0" smtClean="0">
                <a:solidFill>
                  <a:srgbClr val="FF0066"/>
                </a:solidFill>
              </a:rPr>
              <a:t>a + b</a:t>
            </a:r>
            <a:r>
              <a:rPr lang="en-US" sz="4800" b="1" i="1" dirty="0" smtClean="0">
                <a:solidFill>
                  <a:srgbClr val="FF0066"/>
                </a:solidFill>
              </a:rPr>
              <a:t>i</a:t>
            </a:r>
            <a:endParaRPr lang="en-US" sz="4800" i="1" dirty="0" smtClean="0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371600"/>
          </a:xfrm>
        </p:spPr>
        <p:txBody>
          <a:bodyPr/>
          <a:lstStyle/>
          <a:p>
            <a:r>
              <a:rPr lang="en-US" sz="3600" b="1" u="sng" dirty="0" smtClean="0">
                <a:solidFill>
                  <a:srgbClr val="0033CC"/>
                </a:solidFill>
              </a:rPr>
              <a:t>Multiplying Complex Numbers</a:t>
            </a:r>
            <a:endParaRPr lang="en-US" sz="3200" b="1" dirty="0" smtClean="0"/>
          </a:p>
        </p:txBody>
      </p:sp>
      <p:graphicFrame>
        <p:nvGraphicFramePr>
          <p:cNvPr id="39939" name="Object 4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641404900"/>
              </p:ext>
            </p:extLst>
          </p:nvPr>
        </p:nvGraphicFramePr>
        <p:xfrm>
          <a:off x="152400" y="1208087"/>
          <a:ext cx="5876925" cy="1382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67" name="Equation" r:id="rId3" imgW="863280" imgH="203040" progId="Equation.DSMT4">
                  <p:embed/>
                </p:oleObj>
              </mc:Choice>
              <mc:Fallback>
                <p:oleObj name="Equation" r:id="rId3" imgW="863280" imgH="2030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208087"/>
                        <a:ext cx="5876925" cy="1382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89" name="Object 5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813557785"/>
              </p:ext>
            </p:extLst>
          </p:nvPr>
        </p:nvGraphicFramePr>
        <p:xfrm>
          <a:off x="1905000" y="2459037"/>
          <a:ext cx="4602163" cy="1503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68" name="Equation" r:id="rId5" imgW="622080" imgH="203040" progId="Equation.DSMT4">
                  <p:embed/>
                </p:oleObj>
              </mc:Choice>
              <mc:Fallback>
                <p:oleObj name="Equation" r:id="rId5" imgW="622080" imgH="2030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459037"/>
                        <a:ext cx="4602163" cy="1503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9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005839"/>
              </p:ext>
            </p:extLst>
          </p:nvPr>
        </p:nvGraphicFramePr>
        <p:xfrm>
          <a:off x="1905000" y="4191000"/>
          <a:ext cx="4783138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69" name="Equation" r:id="rId7" imgW="749160" imgH="203040" progId="Equation.DSMT4">
                  <p:embed/>
                </p:oleObj>
              </mc:Choice>
              <mc:Fallback>
                <p:oleObj name="Equation" r:id="rId7" imgW="749160" imgH="2030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4191000"/>
                        <a:ext cx="4783138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9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478306"/>
              </p:ext>
            </p:extLst>
          </p:nvPr>
        </p:nvGraphicFramePr>
        <p:xfrm>
          <a:off x="1828800" y="5486400"/>
          <a:ext cx="3724274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70" name="Equation" r:id="rId9" imgW="482400" imgH="177480" progId="Equation.DSMT4">
                  <p:embed/>
                </p:oleObj>
              </mc:Choice>
              <mc:Fallback>
                <p:oleObj name="Equation" r:id="rId9" imgW="482400" imgH="1774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5486400"/>
                        <a:ext cx="3724274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371600"/>
          </a:xfrm>
        </p:spPr>
        <p:txBody>
          <a:bodyPr/>
          <a:lstStyle/>
          <a:p>
            <a:r>
              <a:rPr lang="en-US" sz="3600" b="1" u="sng" dirty="0" smtClean="0">
                <a:solidFill>
                  <a:srgbClr val="0033CC"/>
                </a:solidFill>
              </a:rPr>
              <a:t>Multiplying Complex Numbers</a:t>
            </a:r>
            <a:endParaRPr lang="en-US" sz="3200" b="1" dirty="0" smtClean="0"/>
          </a:p>
        </p:txBody>
      </p:sp>
      <p:graphicFrame>
        <p:nvGraphicFramePr>
          <p:cNvPr id="40963" name="Object 10"/>
          <p:cNvGraphicFramePr>
            <a:graphicFrameLocks noChangeAspect="1"/>
          </p:cNvGraphicFramePr>
          <p:nvPr/>
        </p:nvGraphicFramePr>
        <p:xfrm>
          <a:off x="-69850" y="990600"/>
          <a:ext cx="807085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7" name="Equation" r:id="rId3" imgW="1435100" imgH="203200" progId="Equation.DSMT4">
                  <p:embed/>
                </p:oleObj>
              </mc:Choice>
              <mc:Fallback>
                <p:oleObj name="Equation" r:id="rId3" imgW="1435100" imgH="2032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69850" y="990600"/>
                        <a:ext cx="807085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9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6972243"/>
              </p:ext>
            </p:extLst>
          </p:nvPr>
        </p:nvGraphicFramePr>
        <p:xfrm>
          <a:off x="957263" y="2133600"/>
          <a:ext cx="655955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8" name="Equation" r:id="rId5" imgW="1346040" imgH="203040" progId="Equation.DSMT4">
                  <p:embed/>
                </p:oleObj>
              </mc:Choice>
              <mc:Fallback>
                <p:oleObj name="Equation" r:id="rId5" imgW="1346040" imgH="20304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7263" y="2133600"/>
                        <a:ext cx="655955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9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384422"/>
              </p:ext>
            </p:extLst>
          </p:nvPr>
        </p:nvGraphicFramePr>
        <p:xfrm>
          <a:off x="968375" y="3352800"/>
          <a:ext cx="6370638" cy="1052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9" name="Equation" r:id="rId7" imgW="1231560" imgH="203040" progId="Equation.DSMT4">
                  <p:embed/>
                </p:oleObj>
              </mc:Choice>
              <mc:Fallback>
                <p:oleObj name="Equation" r:id="rId7" imgW="1231560" imgH="20304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8375" y="3352800"/>
                        <a:ext cx="6370638" cy="1052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97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9487658"/>
              </p:ext>
            </p:extLst>
          </p:nvPr>
        </p:nvGraphicFramePr>
        <p:xfrm>
          <a:off x="703263" y="4303713"/>
          <a:ext cx="6670675" cy="1182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0" name="Equation" r:id="rId9" imgW="1002960" imgH="177480" progId="Equation.DSMT4">
                  <p:embed/>
                </p:oleObj>
              </mc:Choice>
              <mc:Fallback>
                <p:oleObj name="Equation" r:id="rId9" imgW="1002960" imgH="17748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263" y="4303713"/>
                        <a:ext cx="6670675" cy="1182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98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3850260"/>
              </p:ext>
            </p:extLst>
          </p:nvPr>
        </p:nvGraphicFramePr>
        <p:xfrm>
          <a:off x="825500" y="5421313"/>
          <a:ext cx="5041900" cy="1284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1" name="Equation" r:id="rId11" imgW="698400" imgH="177480" progId="Equation.DSMT4">
                  <p:embed/>
                </p:oleObj>
              </mc:Choice>
              <mc:Fallback>
                <p:oleObj name="Equation" r:id="rId11" imgW="698400" imgH="17748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5500" y="5421313"/>
                        <a:ext cx="5041900" cy="1284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1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371600"/>
          </a:xfrm>
        </p:spPr>
        <p:txBody>
          <a:bodyPr/>
          <a:lstStyle/>
          <a:p>
            <a:r>
              <a:rPr lang="en-US" sz="3600" b="1" u="sng" dirty="0" smtClean="0">
                <a:solidFill>
                  <a:srgbClr val="0033CC"/>
                </a:solidFill>
              </a:rPr>
              <a:t>Multiplying Complex Numbers</a:t>
            </a:r>
            <a:endParaRPr lang="en-US" sz="3200" b="1" dirty="0" smtClean="0"/>
          </a:p>
        </p:txBody>
      </p:sp>
      <p:graphicFrame>
        <p:nvGraphicFramePr>
          <p:cNvPr id="41987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6911910"/>
              </p:ext>
            </p:extLst>
          </p:nvPr>
        </p:nvGraphicFramePr>
        <p:xfrm>
          <a:off x="152400" y="1066800"/>
          <a:ext cx="7005638" cy="134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30" name="Equation" r:id="rId3" imgW="1320480" imgH="253800" progId="Equation.DSMT4">
                  <p:embed/>
                </p:oleObj>
              </mc:Choice>
              <mc:Fallback>
                <p:oleObj name="Equation" r:id="rId3" imgW="1320480" imgH="2538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066800"/>
                        <a:ext cx="7005638" cy="134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6390518"/>
              </p:ext>
            </p:extLst>
          </p:nvPr>
        </p:nvGraphicFramePr>
        <p:xfrm>
          <a:off x="927100" y="2133600"/>
          <a:ext cx="662146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31" name="Equation" r:id="rId5" imgW="1358640" imgH="203040" progId="Equation.DSMT4">
                  <p:embed/>
                </p:oleObj>
              </mc:Choice>
              <mc:Fallback>
                <p:oleObj name="Equation" r:id="rId5" imgW="1358640" imgH="20304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100" y="2133600"/>
                        <a:ext cx="6621463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6751766"/>
              </p:ext>
            </p:extLst>
          </p:nvPr>
        </p:nvGraphicFramePr>
        <p:xfrm>
          <a:off x="914400" y="3200400"/>
          <a:ext cx="7947025" cy="1316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32" name="Equation" r:id="rId7" imgW="1536480" imgH="253800" progId="Equation.DSMT4">
                  <p:embed/>
                </p:oleObj>
              </mc:Choice>
              <mc:Fallback>
                <p:oleObj name="Equation" r:id="rId7" imgW="1536480" imgH="2538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200400"/>
                        <a:ext cx="7947025" cy="1316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9375807"/>
              </p:ext>
            </p:extLst>
          </p:nvPr>
        </p:nvGraphicFramePr>
        <p:xfrm>
          <a:off x="762000" y="4303713"/>
          <a:ext cx="6078537" cy="1182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33" name="Equation" r:id="rId9" imgW="914400" imgH="177480" progId="Equation.DSMT4">
                  <p:embed/>
                </p:oleObj>
              </mc:Choice>
              <mc:Fallback>
                <p:oleObj name="Equation" r:id="rId9" imgW="914400" imgH="17748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303713"/>
                        <a:ext cx="6078537" cy="1182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7665401"/>
              </p:ext>
            </p:extLst>
          </p:nvPr>
        </p:nvGraphicFramePr>
        <p:xfrm>
          <a:off x="838200" y="5421313"/>
          <a:ext cx="4949825" cy="1284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34" name="Equation" r:id="rId11" imgW="685800" imgH="177480" progId="Equation.DSMT4">
                  <p:embed/>
                </p:oleObj>
              </mc:Choice>
              <mc:Fallback>
                <p:oleObj name="Equation" r:id="rId11" imgW="685800" imgH="17748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5421313"/>
                        <a:ext cx="4949825" cy="1284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 Answers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 smtClean="0"/>
              <a:t>Pg. 8</a:t>
            </a:r>
          </a:p>
          <a:p>
            <a:pPr marL="0" indent="0">
              <a:buNone/>
            </a:pPr>
            <a:r>
              <a:rPr lang="en-US" sz="3600" dirty="0" smtClean="0"/>
              <a:t>6. - 1 + 2i </a:t>
            </a:r>
          </a:p>
          <a:p>
            <a:pPr marL="0" indent="0">
              <a:buNone/>
            </a:pPr>
            <a:r>
              <a:rPr lang="en-US" sz="3600" dirty="0" smtClean="0"/>
              <a:t>8. 2 – 2i</a:t>
            </a:r>
          </a:p>
          <a:p>
            <a:pPr marL="0" indent="0">
              <a:buNone/>
            </a:pPr>
            <a:r>
              <a:rPr lang="en-US" sz="3600" dirty="0" smtClean="0"/>
              <a:t>10. 6 – 4i </a:t>
            </a:r>
          </a:p>
          <a:p>
            <a:pPr marL="0" indent="0">
              <a:buNone/>
            </a:pPr>
            <a:r>
              <a:rPr lang="en-US" sz="3600" dirty="0" smtClean="0"/>
              <a:t>12. -2 + 8i </a:t>
            </a:r>
          </a:p>
          <a:p>
            <a:pPr marL="0" indent="0">
              <a:buNone/>
            </a:pPr>
            <a:r>
              <a:rPr lang="en-US" sz="3600" dirty="0" smtClean="0"/>
              <a:t>14. -5 + 20i </a:t>
            </a:r>
          </a:p>
          <a:p>
            <a:pPr marL="0" indent="0">
              <a:buNone/>
            </a:pPr>
            <a:r>
              <a:rPr lang="en-US" sz="3600" dirty="0" smtClean="0"/>
              <a:t>16. -20 – 12i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dirty="0"/>
              <a:t>18. 16 + 18i </a:t>
            </a:r>
          </a:p>
          <a:p>
            <a:pPr marL="514350" indent="-514350">
              <a:buAutoNum type="arabicPeriod" startAt="20"/>
            </a:pPr>
            <a:r>
              <a:rPr lang="en-US" sz="4000" dirty="0"/>
              <a:t>-31 – 13i </a:t>
            </a:r>
          </a:p>
          <a:p>
            <a:pPr marL="0" indent="0">
              <a:buNone/>
            </a:pPr>
            <a:r>
              <a:rPr lang="en-US" sz="4000" dirty="0"/>
              <a:t>22. -1 – 26i 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24. -7 + 8i </a:t>
            </a:r>
          </a:p>
          <a:p>
            <a:pPr marL="0" indent="0">
              <a:buNone/>
            </a:pPr>
            <a:r>
              <a:rPr lang="en-US" sz="4000" dirty="0" smtClean="0"/>
              <a:t>26. -1 + 19i </a:t>
            </a:r>
            <a:endParaRPr lang="en-US" sz="4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17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Simplify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80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8000" b="0" i="1" smtClean="0">
                              <a:latin typeface="Cambria Math" panose="02040503050406030204" pitchFamily="18" charset="0"/>
                            </a:rPr>
                            <m:t>−25</m:t>
                          </m:r>
                        </m:e>
                      </m:rad>
                    </m:oMath>
                  </m:oMathPara>
                </a14:m>
                <a:endParaRPr lang="en-US" sz="8000" dirty="0" smtClean="0"/>
              </a:p>
              <a:p>
                <a:pPr marL="0" indent="0">
                  <a:buNone/>
                </a:pPr>
                <a:endParaRPr lang="en-US" sz="4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4632051"/>
              </p:ext>
            </p:extLst>
          </p:nvPr>
        </p:nvGraphicFramePr>
        <p:xfrm>
          <a:off x="3308746" y="3326386"/>
          <a:ext cx="2526507" cy="10735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79" name="Equation" r:id="rId4" imgW="507780" imgH="215806" progId="Equation.DSMT4">
                  <p:embed/>
                </p:oleObj>
              </mc:Choice>
              <mc:Fallback>
                <p:oleObj name="Equation" r:id="rId4" imgW="507780" imgH="215806" progId="Equation.DSMT4">
                  <p:embed/>
                  <p:pic>
                    <p:nvPicPr>
                      <p:cNvPr id="28674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8746" y="3326386"/>
                        <a:ext cx="2526507" cy="1073590"/>
                      </a:xfrm>
                      <a:prstGeom prst="rect">
                        <a:avLst/>
                      </a:prstGeom>
                      <a:solidFill>
                        <a:srgbClr val="FFFF66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81399" y="5188763"/>
            <a:ext cx="198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FF0000"/>
                </a:solidFill>
              </a:rPr>
              <a:t>= 5i</a:t>
            </a:r>
            <a:endParaRPr lang="en-US" sz="7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727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 Answers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Pg. 13 </a:t>
            </a:r>
          </a:p>
          <a:p>
            <a:pPr marL="0" indent="0">
              <a:buNone/>
            </a:pPr>
            <a:r>
              <a:rPr lang="en-US" dirty="0" smtClean="0"/>
              <a:t>6. – 88 + 55i </a:t>
            </a:r>
          </a:p>
          <a:p>
            <a:pPr marL="0" indent="0">
              <a:buNone/>
            </a:pPr>
            <a:r>
              <a:rPr lang="en-US" dirty="0" smtClean="0"/>
              <a:t>8. 20 – 9i </a:t>
            </a:r>
          </a:p>
          <a:p>
            <a:pPr marL="0" indent="0">
              <a:buNone/>
            </a:pPr>
            <a:r>
              <a:rPr lang="en-US" dirty="0" smtClean="0"/>
              <a:t>10. -74 – 40i </a:t>
            </a:r>
          </a:p>
          <a:p>
            <a:pPr marL="0" indent="0">
              <a:buNone/>
            </a:pPr>
            <a:r>
              <a:rPr lang="en-US" dirty="0" smtClean="0"/>
              <a:t>12. 14 + 107i</a:t>
            </a:r>
          </a:p>
          <a:p>
            <a:pPr marL="0" indent="0">
              <a:buNone/>
            </a:pPr>
            <a:r>
              <a:rPr lang="en-US" dirty="0" smtClean="0"/>
              <a:t>14. 2 + 62i</a:t>
            </a:r>
          </a:p>
          <a:p>
            <a:pPr marL="0" indent="0">
              <a:buNone/>
            </a:pPr>
            <a:r>
              <a:rPr lang="en-US" dirty="0" smtClean="0"/>
              <a:t>16. 26</a:t>
            </a:r>
          </a:p>
          <a:p>
            <a:pPr marL="0" indent="0">
              <a:buNone/>
            </a:pPr>
            <a:r>
              <a:rPr lang="en-US" dirty="0" smtClean="0"/>
              <a:t>18. -34 + 18i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20. -6 + 4i </a:t>
            </a:r>
          </a:p>
          <a:p>
            <a:pPr marL="0" indent="0">
              <a:buNone/>
            </a:pPr>
            <a:r>
              <a:rPr lang="en-US" dirty="0" smtClean="0"/>
              <a:t>22. -22 – 14i </a:t>
            </a:r>
          </a:p>
          <a:p>
            <a:pPr marL="0" indent="0">
              <a:buNone/>
            </a:pPr>
            <a:r>
              <a:rPr lang="en-US" dirty="0" smtClean="0"/>
              <a:t>24. -5 – 12i </a:t>
            </a:r>
          </a:p>
          <a:p>
            <a:pPr marL="0" indent="0">
              <a:buNone/>
            </a:pPr>
            <a:r>
              <a:rPr lang="en-US" dirty="0" smtClean="0"/>
              <a:t>26. 54 – 12i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59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Warm – Up #7</a:t>
            </a:r>
            <a:endParaRPr lang="en-US" b="1" dirty="0">
              <a:solidFill>
                <a:srgbClr val="00B0F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514350" indent="-514350">
                  <a:buFont typeface="+mj-lt"/>
                  <a:buAutoNum type="arabicPeriod"/>
                </a:pPr>
                <a:r>
                  <a:rPr lang="en-US" dirty="0" smtClean="0"/>
                  <a:t>Which has the same value as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(4+3</m:t>
                        </m:r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?</m:t>
                    </m:r>
                  </m:oMath>
                </a14:m>
                <a:endParaRPr lang="en-US" dirty="0" smtClean="0"/>
              </a:p>
              <a:p>
                <a:pPr marL="514350" indent="-514350">
                  <a:buFont typeface="+mj-lt"/>
                  <a:buAutoNum type="arabicPeriod"/>
                </a:pPr>
                <a:endParaRPr lang="en-US" dirty="0"/>
              </a:p>
              <a:p>
                <a:pPr marL="514350" indent="-514350">
                  <a:buFont typeface="+mj-lt"/>
                  <a:buAutoNum type="arabicPeriod"/>
                </a:pPr>
                <a:endParaRPr lang="en-US" dirty="0" smtClean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 smtClean="0"/>
                  <a:t>Which has the same value as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n-US" b="0" i="1" smtClean="0">
                            <a:latin typeface="Cambria Math"/>
                          </a:rPr>
                          <m:t>+4</m:t>
                        </m:r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0" smtClean="0">
                        <a:latin typeface="Cambria Math"/>
                      </a:rPr>
                      <m:t>?</m:t>
                    </m:r>
                  </m:oMath>
                </a14:m>
                <a:endParaRPr lang="en-US" dirty="0" smtClean="0"/>
              </a:p>
              <a:p>
                <a:pPr marL="514350" indent="-514350">
                  <a:buFont typeface="+mj-lt"/>
                  <a:buAutoNum type="arabicPeriod"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514350" indent="-514350">
                  <a:buFont typeface="+mj-lt"/>
                  <a:buAutoNum type="arabicPeriod"/>
                </a:pPr>
                <a:endParaRPr lang="en-US" dirty="0"/>
              </a:p>
              <a:p>
                <a:pPr marL="514350" indent="-514350">
                  <a:buFont typeface="+mj-lt"/>
                  <a:buAutoNum type="arabicPeriod"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9534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73562"/>
          </a:xfrm>
          <a:solidFill>
            <a:srgbClr val="FF0066"/>
          </a:solidFill>
          <a:ln w="76200">
            <a:solidFill>
              <a:schemeClr val="tx1"/>
            </a:solidFill>
          </a:ln>
        </p:spPr>
        <p:txBody>
          <a:bodyPr/>
          <a:lstStyle/>
          <a:p>
            <a:pPr>
              <a:defRPr/>
            </a:pPr>
            <a:r>
              <a:rPr lang="en-US" sz="9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Dividing Complex Numbers</a:t>
            </a:r>
            <a:endParaRPr lang="en-US" sz="8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78162"/>
          </a:xfrm>
          <a:solidFill>
            <a:srgbClr val="FF0066"/>
          </a:solidFill>
          <a:ln w="76200">
            <a:solidFill>
              <a:schemeClr val="tx1"/>
            </a:solidFill>
          </a:ln>
        </p:spPr>
        <p:txBody>
          <a:bodyPr/>
          <a:lstStyle/>
          <a:p>
            <a:pPr>
              <a:defRPr/>
            </a:pPr>
            <a: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a Conjugate?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5907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Conjugant is only used in expressions with two terms called “binomials.”</a:t>
            </a:r>
          </a:p>
          <a:p>
            <a:endParaRPr lang="en-US" dirty="0"/>
          </a:p>
          <a:p>
            <a:r>
              <a:rPr lang="en-US" dirty="0" smtClean="0"/>
              <a:t>You must change the sign in the middle.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FF0066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What is a Conjugate?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880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962400"/>
            <a:ext cx="3457903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87096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2954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0033CC"/>
                </a:solidFill>
              </a:rPr>
              <a:t>17.  Dividing – Multiply top &amp; bottom by the Conjugate</a:t>
            </a:r>
          </a:p>
        </p:txBody>
      </p:sp>
      <p:graphicFrame>
        <p:nvGraphicFramePr>
          <p:cNvPr id="4403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8620680"/>
              </p:ext>
            </p:extLst>
          </p:nvPr>
        </p:nvGraphicFramePr>
        <p:xfrm>
          <a:off x="49213" y="1219200"/>
          <a:ext cx="1865312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088" name="Equation" r:id="rId3" imgW="431640" imgH="406080" progId="Equation.DSMT4">
                  <p:embed/>
                </p:oleObj>
              </mc:Choice>
              <mc:Fallback>
                <p:oleObj name="Equation" r:id="rId3" imgW="43164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13" y="1219200"/>
                        <a:ext cx="1865312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3686272"/>
              </p:ext>
            </p:extLst>
          </p:nvPr>
        </p:nvGraphicFramePr>
        <p:xfrm>
          <a:off x="1981200" y="1371600"/>
          <a:ext cx="2051538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089" name="Equation" r:id="rId5" imgW="634680" imgH="495000" progId="Equation.DSMT4">
                  <p:embed/>
                </p:oleObj>
              </mc:Choice>
              <mc:Fallback>
                <p:oleObj name="Equation" r:id="rId5" imgW="634680" imgH="495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81200" y="1371600"/>
                        <a:ext cx="2051538" cy="160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1713503"/>
              </p:ext>
            </p:extLst>
          </p:nvPr>
        </p:nvGraphicFramePr>
        <p:xfrm>
          <a:off x="4024313" y="1371600"/>
          <a:ext cx="4662487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090" name="Equation" r:id="rId7" imgW="1282680" imgH="419040" progId="Equation.DSMT4">
                  <p:embed/>
                </p:oleObj>
              </mc:Choice>
              <mc:Fallback>
                <p:oleObj name="Equation" r:id="rId7" imgW="1282680" imgH="4190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4313" y="1371600"/>
                        <a:ext cx="4662487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5225215"/>
              </p:ext>
            </p:extLst>
          </p:nvPr>
        </p:nvGraphicFramePr>
        <p:xfrm>
          <a:off x="76200" y="3290888"/>
          <a:ext cx="5311775" cy="180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091" name="Equation" r:id="rId9" imgW="1460160" imgH="495000" progId="Equation.DSMT4">
                  <p:embed/>
                </p:oleObj>
              </mc:Choice>
              <mc:Fallback>
                <p:oleObj name="Equation" r:id="rId9" imgW="1460160" imgH="4950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3290888"/>
                        <a:ext cx="5311775" cy="180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2095451"/>
              </p:ext>
            </p:extLst>
          </p:nvPr>
        </p:nvGraphicFramePr>
        <p:xfrm>
          <a:off x="5341938" y="3200400"/>
          <a:ext cx="3414712" cy="170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092" name="Equation" r:id="rId11" imgW="812520" imgH="406080" progId="Equation.DSMT4">
                  <p:embed/>
                </p:oleObj>
              </mc:Choice>
              <mc:Fallback>
                <p:oleObj name="Equation" r:id="rId11" imgW="812520" imgH="4060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1938" y="3200400"/>
                        <a:ext cx="3414712" cy="170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4292584"/>
              </p:ext>
            </p:extLst>
          </p:nvPr>
        </p:nvGraphicFramePr>
        <p:xfrm>
          <a:off x="8263" y="5145011"/>
          <a:ext cx="3521075" cy="170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093" name="Equation" r:id="rId13" imgW="838080" imgH="406080" progId="Equation.DSMT4">
                  <p:embed/>
                </p:oleObj>
              </mc:Choice>
              <mc:Fallback>
                <p:oleObj name="Equation" r:id="rId13" imgW="838080" imgH="4060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63" y="5145011"/>
                        <a:ext cx="3521075" cy="1706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4458266"/>
              </p:ext>
            </p:extLst>
          </p:nvPr>
        </p:nvGraphicFramePr>
        <p:xfrm>
          <a:off x="3962400" y="5143175"/>
          <a:ext cx="2452687" cy="170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094" name="Equation" r:id="rId15" imgW="583920" imgH="406080" progId="Equation.DSMT4">
                  <p:embed/>
                </p:oleObj>
              </mc:Choice>
              <mc:Fallback>
                <p:oleObj name="Equation" r:id="rId15" imgW="583920" imgH="4060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5143175"/>
                        <a:ext cx="2452687" cy="1706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85605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2954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0033CC"/>
                </a:solidFill>
              </a:rPr>
              <a:t>18.  Dividing – Multiply top &amp; bottom by the Conjugate</a:t>
            </a:r>
          </a:p>
        </p:txBody>
      </p:sp>
      <p:graphicFrame>
        <p:nvGraphicFramePr>
          <p:cNvPr id="4403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3753299"/>
              </p:ext>
            </p:extLst>
          </p:nvPr>
        </p:nvGraphicFramePr>
        <p:xfrm>
          <a:off x="76201" y="1219200"/>
          <a:ext cx="1809194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205" name="Equation" r:id="rId3" imgW="419040" imgH="406080" progId="Equation.DSMT4">
                  <p:embed/>
                </p:oleObj>
              </mc:Choice>
              <mc:Fallback>
                <p:oleObj name="Equation" r:id="rId3" imgW="41904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1" y="1219200"/>
                        <a:ext cx="1809194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5102481"/>
              </p:ext>
            </p:extLst>
          </p:nvPr>
        </p:nvGraphicFramePr>
        <p:xfrm>
          <a:off x="1981200" y="1371600"/>
          <a:ext cx="2051538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206" name="Equation" r:id="rId5" imgW="634680" imgH="495000" progId="Equation.DSMT4">
                  <p:embed/>
                </p:oleObj>
              </mc:Choice>
              <mc:Fallback>
                <p:oleObj name="Equation" r:id="rId5" imgW="634680" imgH="495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81200" y="1371600"/>
                        <a:ext cx="2051538" cy="160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5687588"/>
              </p:ext>
            </p:extLst>
          </p:nvPr>
        </p:nvGraphicFramePr>
        <p:xfrm>
          <a:off x="3886200" y="1371600"/>
          <a:ext cx="4940049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207" name="Equation" r:id="rId7" imgW="1358640" imgH="419040" progId="Equation.DSMT4">
                  <p:embed/>
                </p:oleObj>
              </mc:Choice>
              <mc:Fallback>
                <p:oleObj name="Equation" r:id="rId7" imgW="135864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1371600"/>
                        <a:ext cx="4940049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1783786"/>
              </p:ext>
            </p:extLst>
          </p:nvPr>
        </p:nvGraphicFramePr>
        <p:xfrm>
          <a:off x="20637" y="3290888"/>
          <a:ext cx="5541963" cy="180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208" name="Equation" r:id="rId9" imgW="1523880" imgH="495000" progId="Equation.DSMT4">
                  <p:embed/>
                </p:oleObj>
              </mc:Choice>
              <mc:Fallback>
                <p:oleObj name="Equation" r:id="rId9" imgW="1523880" imgH="495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37" y="3290888"/>
                        <a:ext cx="5541963" cy="180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2474550"/>
              </p:ext>
            </p:extLst>
          </p:nvPr>
        </p:nvGraphicFramePr>
        <p:xfrm>
          <a:off x="5715000" y="3246488"/>
          <a:ext cx="2667000" cy="1706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209" name="Equation" r:id="rId11" imgW="634680" imgH="406080" progId="Equation.DSMT4">
                  <p:embed/>
                </p:oleObj>
              </mc:Choice>
              <mc:Fallback>
                <p:oleObj name="Equation" r:id="rId11" imgW="63468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3246488"/>
                        <a:ext cx="2667000" cy="1706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3147378"/>
              </p:ext>
            </p:extLst>
          </p:nvPr>
        </p:nvGraphicFramePr>
        <p:xfrm>
          <a:off x="5715000" y="5133077"/>
          <a:ext cx="3094038" cy="170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210" name="Equation" r:id="rId13" imgW="736560" imgH="406080" progId="Equation.DSMT4">
                  <p:embed/>
                </p:oleObj>
              </mc:Choice>
              <mc:Fallback>
                <p:oleObj name="Equation" r:id="rId13" imgW="73656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5133077"/>
                        <a:ext cx="3094038" cy="1706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0405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Simplify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44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−36</m:t>
                        </m:r>
                      </m:e>
                    </m:rad>
                  </m:oMath>
                </a14:m>
                <a:endParaRPr lang="en-US" sz="4400" dirty="0" smtClean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44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−24</m:t>
                        </m:r>
                      </m:e>
                    </m:rad>
                  </m:oMath>
                </a14:m>
                <a:endParaRPr lang="en-US" sz="4400" dirty="0" smtClean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44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−50</m:t>
                        </m:r>
                        <m:sSup>
                          <m:sSupPr>
                            <m:ctrlP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sup>
                        </m:sSup>
                      </m:e>
                    </m:rad>
                  </m:oMath>
                </a14:m>
                <a:endParaRPr lang="en-US" sz="4400" dirty="0" smtClean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US" sz="44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−32</m:t>
                        </m:r>
                        <m:sSup>
                          <m:sSupPr>
                            <m:ctrlP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sSup>
                          <m:sSupPr>
                            <m:ctrlP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sup>
                        </m:sSup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rad>
                  </m:oMath>
                </a14:m>
                <a:endParaRPr lang="en-US" sz="4400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2819400" y="1600200"/>
            <a:ext cx="236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= 6i</a:t>
            </a:r>
            <a:endParaRPr lang="en-US" sz="48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667000" y="2406259"/>
                <a:ext cx="2209800" cy="9178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 2</m:t>
                      </m:r>
                      <m:r>
                        <a:rPr lang="en-US" sz="4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  <m:rad>
                        <m:radPr>
                          <m:degHide m:val="on"/>
                          <m:ctrlPr>
                            <a:rPr lang="en-US" sz="4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4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e>
                      </m:rad>
                    </m:oMath>
                  </m:oMathPara>
                </a14:m>
                <a:endParaRPr lang="en-US" sz="4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000" y="2406259"/>
                <a:ext cx="2209800" cy="91788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000500" y="3324139"/>
                <a:ext cx="3962400" cy="9867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dirty="0" smtClean="0">
                    <a:solidFill>
                      <a:srgbClr val="FF0000"/>
                    </a:solidFill>
                  </a:rPr>
                  <a:t>= </a:t>
                </a:r>
                <a14:m>
                  <m:oMath xmlns:m="http://schemas.openxmlformats.org/officeDocument/2006/math">
                    <m:r>
                      <a:rPr lang="en-US" sz="4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sz="4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𝑖𝑥</m:t>
                    </m:r>
                    <m:sSup>
                      <m:sSupPr>
                        <m:ctrlPr>
                          <a:rPr lang="en-US" sz="4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4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ad>
                      <m:radPr>
                        <m:degHide m:val="on"/>
                        <m:ctrlPr>
                          <a:rPr lang="en-US" sz="4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4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4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rad>
                  </m:oMath>
                </a14:m>
                <a:endParaRPr lang="en-US" sz="4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0500" y="3324139"/>
                <a:ext cx="3962400" cy="986745"/>
              </a:xfrm>
              <a:prstGeom prst="rect">
                <a:avLst/>
              </a:prstGeom>
              <a:blipFill>
                <a:blip r:embed="rId4"/>
                <a:stretch>
                  <a:fillRect l="-6923" t="-3704" b="-265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495800" y="4354776"/>
                <a:ext cx="4191000" cy="9867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=−4</m:t>
                      </m:r>
                      <m:r>
                        <a:rPr lang="en-US" sz="4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𝑖𝑥</m:t>
                      </m:r>
                      <m:sSup>
                        <m:sSupPr>
                          <m:ctrlPr>
                            <a:rPr lang="en-US" sz="4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4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ad>
                        <m:radPr>
                          <m:degHide m:val="on"/>
                          <m:ctrlPr>
                            <a:rPr lang="en-US" sz="4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4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4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𝑥𝑦𝑧</m:t>
                          </m:r>
                        </m:e>
                      </m:rad>
                    </m:oMath>
                  </m:oMathPara>
                </a14:m>
                <a:endParaRPr lang="en-US" sz="4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4354776"/>
                <a:ext cx="4191000" cy="986745"/>
              </a:xfrm>
              <a:prstGeom prst="rect">
                <a:avLst/>
              </a:prstGeom>
              <a:blipFill>
                <a:blip r:embed="rId5"/>
                <a:stretch>
                  <a:fillRect r="-65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6153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447800"/>
          </a:xfrm>
        </p:spPr>
        <p:txBody>
          <a:bodyPr/>
          <a:lstStyle/>
          <a:p>
            <a:pPr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 one, I one!!”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Negatives in the middle.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9699" name="Object 2"/>
          <p:cNvGraphicFramePr>
            <a:graphicFrameLocks noChangeAspect="1"/>
          </p:cNvGraphicFramePr>
          <p:nvPr/>
        </p:nvGraphicFramePr>
        <p:xfrm>
          <a:off x="3962400" y="1905000"/>
          <a:ext cx="1009650" cy="457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87" name="Equation" r:id="rId3" imgW="190417" imgH="863225" progId="Equation.DSMT4">
                  <p:embed/>
                </p:oleObj>
              </mc:Choice>
              <mc:Fallback>
                <p:oleObj name="Equation" r:id="rId3" imgW="190417" imgH="863225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1905000"/>
                        <a:ext cx="1009650" cy="4576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0" name="Object 3"/>
          <p:cNvGraphicFramePr>
            <a:graphicFrameLocks noChangeAspect="1"/>
          </p:cNvGraphicFramePr>
          <p:nvPr/>
        </p:nvGraphicFramePr>
        <p:xfrm>
          <a:off x="2133600" y="1676400"/>
          <a:ext cx="808038" cy="498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88" name="Equation" r:id="rId5" imgW="152334" imgH="939392" progId="Equation.DSMT4">
                  <p:embed/>
                </p:oleObj>
              </mc:Choice>
              <mc:Fallback>
                <p:oleObj name="Equation" r:id="rId5" imgW="152334" imgH="939392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676400"/>
                        <a:ext cx="808038" cy="4981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1" name="Object 5"/>
          <p:cNvGraphicFramePr>
            <a:graphicFrameLocks noChangeAspect="1"/>
          </p:cNvGraphicFramePr>
          <p:nvPr/>
        </p:nvGraphicFramePr>
        <p:xfrm>
          <a:off x="5734050" y="1981200"/>
          <a:ext cx="1277938" cy="457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89" name="Equation" r:id="rId7" imgW="241195" imgH="863225" progId="Equation.DSMT4">
                  <p:embed/>
                </p:oleObj>
              </mc:Choice>
              <mc:Fallback>
                <p:oleObj name="Equation" r:id="rId7" imgW="241195" imgH="863225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4050" y="1981200"/>
                        <a:ext cx="1277938" cy="4576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3581400" y="1828800"/>
            <a:ext cx="1524000" cy="4724400"/>
          </a:xfrm>
          <a:prstGeom prst="rect">
            <a:avLst/>
          </a:prstGeom>
          <a:noFill/>
          <a:ln w="762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n>
                <a:solidFill>
                  <a:srgbClr val="FF0066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2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9737309"/>
              </p:ext>
            </p:extLst>
          </p:nvPr>
        </p:nvGraphicFramePr>
        <p:xfrm>
          <a:off x="431074" y="1143000"/>
          <a:ext cx="2873375" cy="544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3" name="Equation" r:id="rId3" imgW="495000" imgH="939600" progId="Equation.DSMT4">
                  <p:embed/>
                </p:oleObj>
              </mc:Choice>
              <mc:Fallback>
                <p:oleObj name="Equation" r:id="rId3" imgW="495000" imgH="939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074" y="1143000"/>
                        <a:ext cx="2873375" cy="544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Try these!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660007"/>
              </p:ext>
            </p:extLst>
          </p:nvPr>
        </p:nvGraphicFramePr>
        <p:xfrm>
          <a:off x="2819400" y="1143000"/>
          <a:ext cx="2395241" cy="1296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4" name="Equation" r:id="rId5" imgW="304560" imgH="164880" progId="Equation.DSMT4">
                  <p:embed/>
                </p:oleObj>
              </mc:Choice>
              <mc:Fallback>
                <p:oleObj name="Equation" r:id="rId5" imgW="304560" imgH="1648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1143000"/>
                        <a:ext cx="2395241" cy="1296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5433373"/>
              </p:ext>
            </p:extLst>
          </p:nvPr>
        </p:nvGraphicFramePr>
        <p:xfrm>
          <a:off x="2971800" y="2436813"/>
          <a:ext cx="1697038" cy="1296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5" name="Equation" r:id="rId7" imgW="215640" imgH="164880" progId="Equation.DSMT4">
                  <p:embed/>
                </p:oleObj>
              </mc:Choice>
              <mc:Fallback>
                <p:oleObj name="Equation" r:id="rId7" imgW="215640" imgH="1648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436813"/>
                        <a:ext cx="1697038" cy="1296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6909605"/>
              </p:ext>
            </p:extLst>
          </p:nvPr>
        </p:nvGraphicFramePr>
        <p:xfrm>
          <a:off x="2971800" y="3810000"/>
          <a:ext cx="2395538" cy="1296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6" name="Equation" r:id="rId9" imgW="304560" imgH="164880" progId="Equation.DSMT4">
                  <p:embed/>
                </p:oleObj>
              </mc:Choice>
              <mc:Fallback>
                <p:oleObj name="Equation" r:id="rId9" imgW="304560" imgH="1648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3810000"/>
                        <a:ext cx="2395538" cy="1296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9353252"/>
              </p:ext>
            </p:extLst>
          </p:nvPr>
        </p:nvGraphicFramePr>
        <p:xfrm>
          <a:off x="3124200" y="5257800"/>
          <a:ext cx="1697038" cy="1296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7" name="Equation" r:id="rId11" imgW="215640" imgH="164880" progId="Equation.DSMT4">
                  <p:embed/>
                </p:oleObj>
              </mc:Choice>
              <mc:Fallback>
                <p:oleObj name="Equation" r:id="rId11" imgW="215640" imgH="1648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5257800"/>
                        <a:ext cx="1697038" cy="1296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73562"/>
          </a:xfrm>
          <a:solidFill>
            <a:srgbClr val="FF0066"/>
          </a:solidFill>
          <a:ln w="76200">
            <a:solidFill>
              <a:schemeClr val="tx1"/>
            </a:solidFill>
          </a:ln>
        </p:spPr>
        <p:txBody>
          <a:bodyPr/>
          <a:lstStyle/>
          <a:p>
            <a:pPr>
              <a:defRPr/>
            </a:pP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 and Subtract Complex Numbers</a:t>
            </a:r>
            <a:endParaRPr lang="en-US" sz="7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067800" cy="1143000"/>
          </a:xfrm>
        </p:spPr>
        <p:txBody>
          <a:bodyPr/>
          <a:lstStyle/>
          <a:p>
            <a:r>
              <a:rPr lang="en-US" sz="4800" b="1" u="sng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Add/</a:t>
            </a:r>
            <a:r>
              <a:rPr lang="en-US" sz="4800" b="1" u="sng" dirty="0" err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Subt</a:t>
            </a:r>
            <a:r>
              <a:rPr lang="en-US" sz="4800" b="1" u="sng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Complex Numbers</a:t>
            </a:r>
            <a:endParaRPr lang="en-US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459" name="Content Placeholder 13"/>
          <p:cNvSpPr>
            <a:spLocks noGrp="1"/>
          </p:cNvSpPr>
          <p:nvPr>
            <p:ph idx="1"/>
          </p:nvPr>
        </p:nvSpPr>
        <p:spPr>
          <a:xfrm>
            <a:off x="685800" y="1447800"/>
            <a:ext cx="7620000" cy="4495800"/>
          </a:xfrm>
          <a:solidFill>
            <a:srgbClr val="FFFF66"/>
          </a:solidFill>
          <a:ln w="57150">
            <a:solidFill>
              <a:schemeClr val="tx1"/>
            </a:solidFill>
          </a:ln>
        </p:spPr>
        <p:txBody>
          <a:bodyPr/>
          <a:lstStyle/>
          <a:p>
            <a:pPr marL="514350" indent="-514350">
              <a:buFont typeface="Century Gothic" pitchFamily="34" charset="0"/>
              <a:buAutoNum type="arabicPeriod"/>
              <a:defRPr/>
            </a:pPr>
            <a:r>
              <a:rPr lang="en-US" sz="3600" b="1" dirty="0" smtClean="0"/>
              <a:t>Treat the </a:t>
            </a:r>
            <a:r>
              <a:rPr lang="en-US" sz="3600" b="1" dirty="0" err="1" smtClean="0"/>
              <a:t>i’s</a:t>
            </a:r>
            <a:r>
              <a:rPr lang="en-US" sz="3600" b="1" dirty="0" smtClean="0"/>
              <a:t> like variables</a:t>
            </a:r>
          </a:p>
          <a:p>
            <a:pPr marL="514350" indent="-514350">
              <a:buFont typeface="Century Gothic" pitchFamily="34" charset="0"/>
              <a:buAutoNum type="arabicPeriod"/>
              <a:defRPr/>
            </a:pPr>
            <a:r>
              <a:rPr lang="en-US" sz="3600" b="1" dirty="0" smtClean="0"/>
              <a:t>Combine the </a:t>
            </a:r>
            <a:r>
              <a:rPr lang="en-US" sz="3600" b="1" i="1" dirty="0" smtClean="0"/>
              <a:t>real</a:t>
            </a:r>
            <a:r>
              <a:rPr lang="en-US" sz="3600" b="1" dirty="0" smtClean="0"/>
              <a:t> parts then combine the </a:t>
            </a:r>
            <a:r>
              <a:rPr lang="en-US" sz="3600" b="1" i="1" dirty="0" smtClean="0"/>
              <a:t>imaginary</a:t>
            </a:r>
            <a:r>
              <a:rPr lang="en-US" sz="3600" b="1" dirty="0" smtClean="0"/>
              <a:t> parts</a:t>
            </a:r>
          </a:p>
          <a:p>
            <a:pPr marL="514350" indent="-514350">
              <a:buFont typeface="Century Gothic" pitchFamily="34" charset="0"/>
              <a:buAutoNum type="arabicPeriod"/>
              <a:defRPr/>
            </a:pPr>
            <a:r>
              <a:rPr lang="en-US" sz="3600" b="1" dirty="0" smtClean="0"/>
              <a:t>Simplify (no powers of i higher than 1 are allowed)</a:t>
            </a:r>
          </a:p>
          <a:p>
            <a:pPr marL="514350" indent="-514350">
              <a:buFont typeface="Century Gothic" pitchFamily="34" charset="0"/>
              <a:buAutoNum type="arabicPeriod"/>
              <a:defRPr/>
            </a:pPr>
            <a:r>
              <a:rPr lang="en-US" sz="3600" b="1" dirty="0" smtClean="0"/>
              <a:t>Write your answer in standard form </a:t>
            </a:r>
            <a:r>
              <a:rPr lang="en-US" sz="4000" b="1" dirty="0" smtClean="0">
                <a:solidFill>
                  <a:srgbClr val="0033CC"/>
                </a:solidFill>
              </a:rPr>
              <a:t>a + bi</a:t>
            </a:r>
            <a:endParaRPr lang="en-US" sz="4000" dirty="0" smtClean="0">
              <a:solidFill>
                <a:srgbClr val="00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sz="5400" b="1" u="sng" dirty="0" smtClean="0">
                <a:solidFill>
                  <a:srgbClr val="0033CC"/>
                </a:solidFill>
              </a:rPr>
              <a:t>Simplify</a:t>
            </a:r>
            <a:endParaRPr lang="en-US" sz="4800" b="1" dirty="0" smtClean="0"/>
          </a:p>
        </p:txBody>
      </p:sp>
      <p:graphicFrame>
        <p:nvGraphicFramePr>
          <p:cNvPr id="36867" name="Object 4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217971388"/>
              </p:ext>
            </p:extLst>
          </p:nvPr>
        </p:nvGraphicFramePr>
        <p:xfrm>
          <a:off x="0" y="1752600"/>
          <a:ext cx="8824612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53" name="Equation" r:id="rId3" imgW="1307880" imgH="203040" progId="Equation.DSMT4">
                  <p:embed/>
                </p:oleObj>
              </mc:Choice>
              <mc:Fallback>
                <p:oleObj name="Equation" r:id="rId3" imgW="13078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752600"/>
                        <a:ext cx="8824612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1603524"/>
              </p:ext>
            </p:extLst>
          </p:nvPr>
        </p:nvGraphicFramePr>
        <p:xfrm>
          <a:off x="1752600" y="3505200"/>
          <a:ext cx="6404182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54" name="Equation" r:id="rId5" imgW="596880" imgH="177480" progId="Equation.DSMT4">
                  <p:embed/>
                </p:oleObj>
              </mc:Choice>
              <mc:Fallback>
                <p:oleObj name="Equation" r:id="rId5" imgW="596880" imgH="1774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505200"/>
                        <a:ext cx="6404182" cy="190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00149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sz="5400" b="1" u="sng" dirty="0" smtClean="0">
                <a:solidFill>
                  <a:srgbClr val="0033CC"/>
                </a:solidFill>
              </a:rPr>
              <a:t>Simplify</a:t>
            </a:r>
            <a:endParaRPr lang="en-US" sz="4800" b="1" dirty="0" smtClean="0"/>
          </a:p>
        </p:txBody>
      </p:sp>
      <p:graphicFrame>
        <p:nvGraphicFramePr>
          <p:cNvPr id="36867" name="Object 4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294550528"/>
              </p:ext>
            </p:extLst>
          </p:nvPr>
        </p:nvGraphicFramePr>
        <p:xfrm>
          <a:off x="82550" y="1752600"/>
          <a:ext cx="8658225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0" name="Equation" r:id="rId3" imgW="1282680" imgH="203040" progId="Equation.DSMT4">
                  <p:embed/>
                </p:oleObj>
              </mc:Choice>
              <mc:Fallback>
                <p:oleObj name="Equation" r:id="rId3" imgW="12826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550" y="1752600"/>
                        <a:ext cx="8658225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5898262"/>
              </p:ext>
            </p:extLst>
          </p:nvPr>
        </p:nvGraphicFramePr>
        <p:xfrm>
          <a:off x="1143000" y="3124200"/>
          <a:ext cx="7870001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1" name="Equation" r:id="rId5" imgW="965160" imgH="177480" progId="Equation.DSMT4">
                  <p:embed/>
                </p:oleObj>
              </mc:Choice>
              <mc:Fallback>
                <p:oleObj name="Equation" r:id="rId5" imgW="9651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124200"/>
                        <a:ext cx="7870001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6731354"/>
              </p:ext>
            </p:extLst>
          </p:nvPr>
        </p:nvGraphicFramePr>
        <p:xfrm>
          <a:off x="1143000" y="4724400"/>
          <a:ext cx="5364983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2" name="Equation" r:id="rId7" imgW="520560" imgH="177480" progId="Equation.DSMT4">
                  <p:embed/>
                </p:oleObj>
              </mc:Choice>
              <mc:Fallback>
                <p:oleObj name="Equation" r:id="rId7" imgW="520560" imgH="1774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724400"/>
                        <a:ext cx="5364983" cy="182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63615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2092</TotalTime>
  <Words>323</Words>
  <Application>Microsoft Office PowerPoint</Application>
  <PresentationFormat>On-screen Show (4:3)</PresentationFormat>
  <Paragraphs>84</Paragraphs>
  <Slides>26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</vt:lpstr>
      <vt:lpstr>Cambria Math</vt:lpstr>
      <vt:lpstr>Century Gothic</vt:lpstr>
      <vt:lpstr>Times New Roman</vt:lpstr>
      <vt:lpstr>Custom Design</vt:lpstr>
      <vt:lpstr>iRespondGraphMaster</vt:lpstr>
      <vt:lpstr>iRespondQuestionMaster</vt:lpstr>
      <vt:lpstr>Equation</vt:lpstr>
      <vt:lpstr>Powers of i and Complex Operations</vt:lpstr>
      <vt:lpstr>Simplify </vt:lpstr>
      <vt:lpstr>Simplify </vt:lpstr>
      <vt:lpstr>“I one, I one!!” Negatives in the middle.</vt:lpstr>
      <vt:lpstr>Try these!</vt:lpstr>
      <vt:lpstr>Add and Subtract Complex Numbers</vt:lpstr>
      <vt:lpstr>Add/Subt Complex Numbers</vt:lpstr>
      <vt:lpstr>Simplify</vt:lpstr>
      <vt:lpstr>Simplify</vt:lpstr>
      <vt:lpstr>Simplify</vt:lpstr>
      <vt:lpstr>Simplify</vt:lpstr>
      <vt:lpstr>Simplify</vt:lpstr>
      <vt:lpstr>Warm – Up </vt:lpstr>
      <vt:lpstr>Multiplying Complex Numbers</vt:lpstr>
      <vt:lpstr>Multiplying Complex Numbers</vt:lpstr>
      <vt:lpstr>Multiplying Complex Numbers</vt:lpstr>
      <vt:lpstr>Multiplying Complex Numbers</vt:lpstr>
      <vt:lpstr>Multiplying Complex Numbers</vt:lpstr>
      <vt:lpstr>Textbook Answers </vt:lpstr>
      <vt:lpstr>Textbook Answers </vt:lpstr>
      <vt:lpstr>Warm – Up #7</vt:lpstr>
      <vt:lpstr>Dividing Complex Numbers</vt:lpstr>
      <vt:lpstr>What is a Conjugate?</vt:lpstr>
      <vt:lpstr>What is a Conjugate?</vt:lpstr>
      <vt:lpstr>17.  Dividing – Multiply top &amp; bottom by the Conjugate</vt:lpstr>
      <vt:lpstr>18.  Dividing – Multiply top &amp; bottom by the Conjugate</vt:lpstr>
    </vt:vector>
  </TitlesOfParts>
  <Company>Escambia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</dc:title>
  <dc:creator>Emily Freeman</dc:creator>
  <cp:lastModifiedBy>Allison Chapman</cp:lastModifiedBy>
  <cp:revision>122</cp:revision>
  <dcterms:created xsi:type="dcterms:W3CDTF">2004-02-23T19:52:22Z</dcterms:created>
  <dcterms:modified xsi:type="dcterms:W3CDTF">2016-10-25T17:19:08Z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AutoReflect">
    <vt:bool>false</vt:bool>
  </property>
  <property fmtid="{D5CDD505-2E9C-101B-9397-08002B2CF9AE}" pid="5" name="KeepGraph">
    <vt:bool>false</vt:bool>
  </property>
</Properties>
</file>